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5143500" cx="9144000"/>
  <p:notesSz cx="6858000" cy="9144000"/>
  <p:embeddedFontLst>
    <p:embeddedFont>
      <p:font typeface="Miriam Libre"/>
      <p:regular r:id="rId60"/>
      <p:bold r:id="rId61"/>
    </p:embeddedFont>
    <p:embeddedFont>
      <p:font typeface="Roboto"/>
      <p:regular r:id="rId62"/>
      <p:bold r:id="rId63"/>
      <p:italic r:id="rId64"/>
      <p:boldItalic r:id="rId65"/>
    </p:embeddedFont>
    <p:embeddedFont>
      <p:font typeface="Work Sans"/>
      <p:regular r:id="rId66"/>
      <p:bold r:id="rId67"/>
      <p:italic r:id="rId68"/>
      <p:boldItalic r:id="rId69"/>
    </p:embeddedFont>
    <p:embeddedFont>
      <p:font typeface="Barlow Light"/>
      <p:regular r:id="rId70"/>
      <p:bold r:id="rId71"/>
      <p:italic r:id="rId72"/>
      <p:boldItalic r:id="rId73"/>
    </p:embeddedFont>
    <p:embeddedFont>
      <p:font typeface="Barlow"/>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BarlowLight-boldItalic.fntdata"/><Relationship Id="rId72" Type="http://schemas.openxmlformats.org/officeDocument/2006/relationships/font" Target="fonts/BarlowLight-italic.fntdata"/><Relationship Id="rId31" Type="http://schemas.openxmlformats.org/officeDocument/2006/relationships/slide" Target="slides/slide27.xml"/><Relationship Id="rId75" Type="http://schemas.openxmlformats.org/officeDocument/2006/relationships/font" Target="fonts/Barlow-bold.fntdata"/><Relationship Id="rId30" Type="http://schemas.openxmlformats.org/officeDocument/2006/relationships/slide" Target="slides/slide26.xml"/><Relationship Id="rId74" Type="http://schemas.openxmlformats.org/officeDocument/2006/relationships/font" Target="fonts/Barlow-regular.fntdata"/><Relationship Id="rId33" Type="http://schemas.openxmlformats.org/officeDocument/2006/relationships/slide" Target="slides/slide29.xml"/><Relationship Id="rId77" Type="http://schemas.openxmlformats.org/officeDocument/2006/relationships/font" Target="fonts/Barlow-boldItalic.fntdata"/><Relationship Id="rId32" Type="http://schemas.openxmlformats.org/officeDocument/2006/relationships/slide" Target="slides/slide28.xml"/><Relationship Id="rId76" Type="http://schemas.openxmlformats.org/officeDocument/2006/relationships/font" Target="fonts/Barlow-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BarlowLight-bold.fntdata"/><Relationship Id="rId70" Type="http://schemas.openxmlformats.org/officeDocument/2006/relationships/font" Target="fonts/BarlowLight-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regular.fntdata"/><Relationship Id="rId61" Type="http://schemas.openxmlformats.org/officeDocument/2006/relationships/font" Target="fonts/MiriamLibre-bold.fntdata"/><Relationship Id="rId20" Type="http://schemas.openxmlformats.org/officeDocument/2006/relationships/slide" Target="slides/slide16.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8.xml"/><Relationship Id="rId66" Type="http://schemas.openxmlformats.org/officeDocument/2006/relationships/font" Target="fonts/WorkSans-regular.fntdata"/><Relationship Id="rId21" Type="http://schemas.openxmlformats.org/officeDocument/2006/relationships/slide" Target="slides/slide17.xml"/><Relationship Id="rId65" Type="http://schemas.openxmlformats.org/officeDocument/2006/relationships/font" Target="fonts/Roboto-boldItalic.fntdata"/><Relationship Id="rId24" Type="http://schemas.openxmlformats.org/officeDocument/2006/relationships/slide" Target="slides/slide20.xml"/><Relationship Id="rId68" Type="http://schemas.openxmlformats.org/officeDocument/2006/relationships/font" Target="fonts/WorkSans-italic.fntdata"/><Relationship Id="rId23" Type="http://schemas.openxmlformats.org/officeDocument/2006/relationships/slide" Target="slides/slide19.xml"/><Relationship Id="rId67" Type="http://schemas.openxmlformats.org/officeDocument/2006/relationships/font" Target="fonts/WorkSans-bold.fntdata"/><Relationship Id="rId60" Type="http://schemas.openxmlformats.org/officeDocument/2006/relationships/font" Target="fonts/MiriamLibre-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WorkSans-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1ways.com/author/101ways_kelly/" TargetMode="External"/><Relationship Id="rId3" Type="http://schemas.openxmlformats.org/officeDocument/2006/relationships/hyperlink" Target="https://www.101ways.com/author/101ways_kelly/"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07466167c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0746616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500"/>
              </a:spcBef>
              <a:spcAft>
                <a:spcPts val="0"/>
              </a:spcAft>
              <a:buClr>
                <a:schemeClr val="dk1"/>
              </a:buClr>
              <a:buSzPts val="1100"/>
              <a:buFont typeface="Arial"/>
              <a:buNone/>
            </a:pPr>
            <a:r>
              <a:rPr lang="en" sz="1600">
                <a:solidFill>
                  <a:schemeClr val="dk1"/>
                </a:solidFill>
                <a:latin typeface="Georgia"/>
                <a:ea typeface="Georgia"/>
                <a:cs typeface="Georgia"/>
                <a:sym typeface="Georgia"/>
              </a:rPr>
              <a:t>Automation is a prerequisite for the deployment pipeline because it is only through automation that we can guarantee that people will get what they need at the push of the button.</a:t>
            </a:r>
            <a:endParaRPr sz="16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507466167c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07466167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highlight>
                  <a:srgbClr val="FFFFFF"/>
                </a:highlight>
                <a:latin typeface="Georgia"/>
                <a:ea typeface="Georgia"/>
                <a:cs typeface="Georgia"/>
                <a:sym typeface="Georgia"/>
              </a:rPr>
              <a:t>“The most powerful tool we have as developers is automation.” — Scott Hanselman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507466167c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0746616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When you’re not automating the process, you’re creating manual one. These manual steps usually require communication from a person to another. As the path of communication gets wider, the original set of instructions or documentation are misinterpreted, miscommunicated, and not maintained.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07466167c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07466167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Computers, on the other hand, are way better at running repetitious tasks accurately. We should write scripts to automate any manual process in our release process. Commit the automation script in source control for other developers to collaborate and improve the process.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507466167c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07466167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07466167c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0746616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Automation is about taking once manual processes and placing technology around them so they’re inherently repeatable. Before we automate a process, we should go back to the drawing board and list the steps that would make the automated process shorter and faster compared to the manual process.Otherwise, if your processes are bad or flawed, then you’re just making bad processes happen faster.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07466167c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07466167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507466167c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07466167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Everything should be committed into source control, not just your software code. Version control isn’t all about having backups. That is only a side effect.Version control is about documenting and annotating the process of creation, and it is uniquely necessary for programming because of how eternally iterative programming 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 Code that is not annotated with its history and its motivations suffers to an extreme degree of entropy, becoming more and more difficult to understand.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507466167c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0746616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Configuration settings have a lifecycle completely different from that of code, while passwords and other sensitive information should not be checked into version control. Ensure that your configuration information is modular and encapsulated so that changes in one place don’t have knock-on effects for other, unrelated pieces of configuration.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07466167c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0746616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Be minimalistic. Keep the configuration information as simple and focused as possible. This includes ‘requirement’ documents, test scripts, automated test cases, network configuration scripts, deployment scripts, database creation, database maintenance scripts, technical documentation and so on. These scripts should be version-controlled, and the relevant version should be identifiable for any given build — these change sets should have a single identifier, such as a build number or version control change set number, that references every piece.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507466167c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07466167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Could you completely re-create your live environment (like production), excluding production date, from scratch with the version-controlled assets that you store?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06fa02700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06fa0270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Can you regress to an earlier, known good state of your application?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506fa02700_1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06fa0270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506fa02700_1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06fa0270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If testing is a painful process that occurs just before release, don’t do it at the end. Instead, do it continually from the beginning of the project. In the same way that your application and build scripts need testing, so do your configuration settings. Ensure that references to external services in your configuration settings are good.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506fa02700_1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06fa0270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749300" rtl="0" algn="l">
              <a:lnSpc>
                <a:spcPct val="158000"/>
              </a:lnSpc>
              <a:spcBef>
                <a:spcPts val="440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Unit tests —this involves breaking your software into pieces and subjecting each piece to a series of tests. Tests are usually run periodically, often after every change to the source code. The more often the better, because the sooner you will catch problems.</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Component test — this involves testing of specific module or program. It may be done in isolation from rest of the system depending on the life cycle model selected for that particular application. Component testing is like unit testing with the difference that the developer uses real data instead of dummy data for testing of the written code.</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Acceptance test — is the test that the application meets. The acceptance criteria decided by the business — capacity, functionality, availability, scalability, and security</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506fa02700_1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06fa02700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506fa02700_1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06fa02700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Don’t comment out failing test. Delete it if it’s not relevant or refactor the test.</a:t>
            </a:r>
            <a:endParaRPr sz="16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506fa02700_1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06fa0270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506fa02700_1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06fa02700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506fa02700_1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06fa02700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The longer the release cycle, the longer the development team has to make incorrect assumptions before the deployment occurs, and the longer it will take them to fix it.</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rtl="0" algn="l">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Speed is essential because there is an opportunity cost associated with not delivering software. Delivering fast is also important because it allows you to verify whether our features and bug fixes are really useful.</a:t>
            </a:r>
            <a:endParaRPr sz="16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06fa02700_1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06fa02700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An important part of usefulness is quality. Our software should be fit for its purpose. Quality does not equal perfection.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06fa02700_1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06fa02700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Our goal should always be to deliver software of sufficient quality to bring value to its users. Check-in frequently. You should at least check-in your code a couple of times a day.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06fa02700_1_1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06fa02700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2200"/>
              </a:spcBef>
              <a:spcAft>
                <a:spcPts val="0"/>
              </a:spcAft>
              <a:buNone/>
            </a:pPr>
            <a:r>
              <a:rPr lang="en" sz="1600">
                <a:solidFill>
                  <a:schemeClr val="dk1"/>
                </a:solidFill>
                <a:latin typeface="Georgia"/>
                <a:ea typeface="Georgia"/>
                <a:cs typeface="Georgia"/>
                <a:sym typeface="Georgia"/>
              </a:rPr>
              <a:t>If the build takes too long, multiple commits would have taken place — you won’t know which check-in broke the build. Your build output should inform you the commit that triggered the build.</a:t>
            </a:r>
            <a:endParaRPr sz="1600">
              <a:solidFill>
                <a:schemeClr val="dk1"/>
              </a:solidFill>
              <a:latin typeface="Georgia"/>
              <a:ea typeface="Georgia"/>
              <a:cs typeface="Georgia"/>
              <a:sym typeface="Georgia"/>
            </a:endParaRPr>
          </a:p>
          <a:p>
            <a:pPr indent="0" lvl="0" marL="0" rtl="0" algn="l">
              <a:lnSpc>
                <a:spcPct val="158000"/>
              </a:lnSpc>
              <a:spcBef>
                <a:spcPts val="2200"/>
              </a:spcBef>
              <a:spcAft>
                <a:spcPts val="0"/>
              </a:spcAft>
              <a:buClr>
                <a:schemeClr val="dk1"/>
              </a:buClr>
              <a:buSzPts val="1100"/>
              <a:buFont typeface="Arial"/>
              <a:buNone/>
            </a:pPr>
            <a:r>
              <a:rPr lang="en" sz="1600">
                <a:solidFill>
                  <a:schemeClr val="dk1"/>
                </a:solidFill>
                <a:highlight>
                  <a:srgbClr val="FFFFFF"/>
                </a:highlight>
                <a:latin typeface="Georgia"/>
                <a:ea typeface="Georgia"/>
                <a:cs typeface="Georgia"/>
                <a:sym typeface="Georgia"/>
              </a:rPr>
              <a:t>If the build process is too long, developers will check in less often because they have to sit around for ages waiting for the software to build, test and deploy.</a:t>
            </a:r>
            <a:endParaRPr sz="16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506fa02700_1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06fa02700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We should wait for tests to pass before moving forward. That way we don’t compound the failure with more problems. Remember, build a little, test a little, deploy a little.</a:t>
            </a:r>
            <a:endParaRPr sz="16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506fa02700_1_3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06fa02700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2200"/>
              </a:spcBef>
              <a:spcAft>
                <a:spcPts val="0"/>
              </a:spcAft>
              <a:buNone/>
            </a:pPr>
            <a:r>
              <a:rPr lang="en" sz="1600">
                <a:solidFill>
                  <a:schemeClr val="dk1"/>
                </a:solidFill>
                <a:highlight>
                  <a:srgbClr val="FFFFFF"/>
                </a:highlight>
                <a:latin typeface="Georgia"/>
                <a:ea typeface="Georgia"/>
                <a:cs typeface="Georgia"/>
                <a:sym typeface="Georgia"/>
              </a:rPr>
              <a:t>Don’t check-in on a broken build. This is the cardinal sin of continuous integration. If you continue to do so, it will take much longer for the build to be fixed, because you added more complexity to the problem.</a:t>
            </a:r>
            <a:endParaRPr sz="16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506fa02700_1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06fa02700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Test locally on your machine before checking in your code.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06fa02700_1_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06fa02700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Never go home on a broken build.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Ask yourself, “How long would it take your organization to deploy a change that involves just one single line of code?”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506fa02700_1_2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06fa02700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For example, at 5:30 pm on a Friday, all your colleagues are leaving the office and you are itching to leave as well. You decide to check-in your code and leave. Your checked in code triggers a build and it fails. What do you do next? You have two options: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506fa02700_1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06fa02700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749300" rtl="0" algn="l">
              <a:lnSpc>
                <a:spcPct val="158000"/>
              </a:lnSpc>
              <a:spcBef>
                <a:spcPts val="440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revert the commit to a working version. Always be prepared to revert to the previous revision.</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fix the broken test and build before you leave the door.</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506fa02700_1_2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06fa02700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If the build is broken, the feedback loop should be fast and efficient. It should notify the appropriate people to look at the build’s failure. Feedback is at the heart of any software delivery process. The best way to improve feedback is to make the feedback cycle short and the result visible.</a:t>
            </a:r>
            <a:endParaRPr sz="16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506fa02700_1_2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06fa02700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506fa02700_1_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06fa02700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Improve feedback so that problems are identified, and is resolved, as early as in the process as possible. Enable teams to deploy and release any version of their software to any environment at will through a fully automated process.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506fa02700_1_2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06fa02700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rgbClr val="FFFFFF"/>
                </a:highlight>
                <a:latin typeface="Georgia"/>
                <a:ea typeface="Georgia"/>
                <a:cs typeface="Georgia"/>
                <a:sym typeface="Georgia"/>
              </a:rPr>
              <a:t>The entire team must act on a feedback — it is essential that everybody involved in the process of delivering software is involved in the feedback process. This includes software developers, release engineers, DevOps engineers, database administrators, security team, tester and product managers.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506fa02700_1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06fa02700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Often the poor collaboration that causes so many problems in deployment to staging is shored up with ad-hoc phone calls, emails, and quick fixes.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06fa02700_1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06fa02700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Is it easy for team members to get the information they need and to make the changes they need to make? Or does the strategy get in the way of efficient delivery, leading to increased cycle time and reduced feedback?</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Any changes or commits should trigger a feedback process — anything that changes between environment should be captured as configuration information. Feedback should be delivered as soon as possible. The key to a fast feedback is automation (see point 2). People are expensive and valuable, they should be focused on producing software.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506fa02700_1_2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06fa02700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We live in a world where shortened release cycles are a necessity. With agile development practices and continuous integration (CI), it is imperative for teams to have access to a stable tool which can manage the process of building, testing and deploying software as changes are made.</a:t>
            </a:r>
            <a:endParaRPr sz="1600">
              <a:solidFill>
                <a:schemeClr val="dk1"/>
              </a:solidFill>
              <a:latin typeface="Georgia"/>
              <a:ea typeface="Georgia"/>
              <a:cs typeface="Georgia"/>
              <a:sym typeface="Georgia"/>
            </a:endParaRPr>
          </a:p>
          <a:p>
            <a:pPr indent="0" lvl="0" marL="0" rtl="0" algn="l">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For a long time, Jenkins has been the tool of choice among developers, but as many companies have moved into the cloud, and in particular, AWS ecosystem, other tools such as Bamboo, AWS CodePipline, Go CD are gaining traction. The underlying purpose of these tools remains the same — to release your software.</a:t>
            </a:r>
            <a:endParaRPr sz="16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 It doesn’t mean tested. It doesn’t necessarily mean styled. And it certainly doesn’t usually mean accepted by the product owner. It just means developed.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506fa02700_1_2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06fa02700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highlight>
                  <a:srgbClr val="FFFFFF"/>
                </a:highlight>
                <a:latin typeface="Georgia"/>
                <a:ea typeface="Georgia"/>
                <a:cs typeface="Georgia"/>
                <a:sym typeface="Georgia"/>
              </a:rPr>
              <a:t>It’s also important to really</a:t>
            </a:r>
            <a:r>
              <a:rPr b="1" i="1" lang="en" sz="1600">
                <a:solidFill>
                  <a:schemeClr val="dk1"/>
                </a:solidFill>
                <a:highlight>
                  <a:srgbClr val="FFFFFF"/>
                </a:highlight>
                <a:latin typeface="Georgia"/>
                <a:ea typeface="Georgia"/>
                <a:cs typeface="Georgia"/>
                <a:sym typeface="Georgia"/>
              </a:rPr>
              <a:t> </a:t>
            </a:r>
            <a:r>
              <a:rPr i="1" lang="en" sz="1600">
                <a:solidFill>
                  <a:schemeClr val="dk1"/>
                </a:solidFill>
                <a:highlight>
                  <a:srgbClr val="FFFFFF"/>
                </a:highlight>
                <a:latin typeface="Georgia"/>
                <a:ea typeface="Georgia"/>
                <a:cs typeface="Georgia"/>
                <a:sym typeface="Georgia"/>
              </a:rPr>
              <a:t>complete each feature before moving on to the next. Of course, multiple features can be developed in parallel in a team situation. But within the work of each developer, do not move on to a new feature until the last one is shippable. This is important to ensure the overall product is in a shippable state at the end of the Sprint, not in a state where multiple features are 90% complete or untested, as is more usual in traditional development projects.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506fa02700_1_2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06fa02700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2200"/>
              </a:spcBef>
              <a:spcAft>
                <a:spcPts val="0"/>
              </a:spcAft>
              <a:buClr>
                <a:schemeClr val="dk1"/>
              </a:buClr>
              <a:buSzPts val="1100"/>
              <a:buFont typeface="Arial"/>
              <a:buNone/>
            </a:pPr>
            <a:r>
              <a:rPr i="1" lang="en" sz="1600">
                <a:solidFill>
                  <a:schemeClr val="dk1"/>
                </a:solidFill>
                <a:latin typeface="Georgia"/>
                <a:ea typeface="Georgia"/>
                <a:cs typeface="Georgia"/>
                <a:sym typeface="Georgia"/>
              </a:rPr>
              <a:t>We should make sure that each feature is fully developed, tested, styled, and accepted by the product owner before counting it as “DONE!”. And if there’s any doubt about what activities should or shouldn’t be completed within the Sprint for each feature, “DONE!” should mean shippable — </a:t>
            </a:r>
            <a:r>
              <a:rPr i="1" lang="en" sz="1600" u="sng">
                <a:solidFill>
                  <a:schemeClr val="hlink"/>
                </a:solidFill>
                <a:latin typeface="Georgia"/>
                <a:ea typeface="Georgia"/>
                <a:cs typeface="Georgia"/>
                <a:sym typeface="Georgia"/>
                <a:hlinkClick r:id="rId2"/>
              </a:rPr>
              <a:t>by Kelly Waters</a:t>
            </a:r>
            <a:endParaRPr i="1" sz="1600" u="sng">
              <a:solidFill>
                <a:schemeClr val="hlink"/>
              </a:solidFill>
              <a:latin typeface="Georgia"/>
              <a:ea typeface="Georgia"/>
              <a:cs typeface="Georgia"/>
              <a:sym typeface="Georgia"/>
              <a:hlinkClick r:id="rId3"/>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506fa02700_1_3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06fa02700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749300" rtl="0" algn="l">
              <a:lnSpc>
                <a:spcPct val="158000"/>
              </a:lnSpc>
              <a:spcBef>
                <a:spcPts val="440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Done means monitoring is set up and working.</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Done means there is an on-call schedule to attend any alerts if something goes wrong.</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Done means the end users should be able to open a ticket to report a bug.</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Done means the software is well tested.</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Done means the software is able to scale up to handle high loads — completed load testing.</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Done means your software is secure —completed security testing.</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506fa02700_1_3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06fa02700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500"/>
              </a:spcBef>
              <a:spcAft>
                <a:spcPts val="0"/>
              </a:spcAft>
              <a:buClr>
                <a:schemeClr val="dk1"/>
              </a:buClr>
              <a:buSzPts val="1100"/>
              <a:buFont typeface="Arial"/>
              <a:buNone/>
            </a:pPr>
            <a:r>
              <a:rPr lang="en" sz="1600">
                <a:solidFill>
                  <a:schemeClr val="dk1"/>
                </a:solidFill>
                <a:latin typeface="Georgia"/>
                <a:ea typeface="Georgia"/>
                <a:cs typeface="Georgia"/>
                <a:sym typeface="Georgia"/>
              </a:rPr>
              <a:t>Continuous integration requires that every time somebody commits any change, the entire application is built and a comprehensive test is run against it. Crucially, if the build or test fails, the development team stops whatever they are doing and fixes the problem immediately. The goal of continuous integration is that the software is in a working state all the time.</a:t>
            </a:r>
            <a:endParaRPr sz="1600">
              <a:solidFill>
                <a:schemeClr val="dk1"/>
              </a:solidFill>
              <a:latin typeface="Georgia"/>
              <a:ea typeface="Georgia"/>
              <a:cs typeface="Georgia"/>
              <a:sym typeface="Georgia"/>
            </a:endParaRPr>
          </a:p>
          <a:p>
            <a:pPr indent="0" lvl="0" marL="0" rtl="0" algn="l">
              <a:lnSpc>
                <a:spcPct val="158000"/>
              </a:lnSpc>
              <a:spcBef>
                <a:spcPts val="2200"/>
              </a:spcBef>
              <a:spcAft>
                <a:spcPts val="0"/>
              </a:spcAft>
              <a:buClr>
                <a:schemeClr val="dk1"/>
              </a:buClr>
              <a:buSzPts val="1100"/>
              <a:buFont typeface="Arial"/>
              <a:buNone/>
            </a:pPr>
            <a:r>
              <a:rPr lang="en" sz="1600">
                <a:solidFill>
                  <a:schemeClr val="dk1"/>
                </a:solidFill>
                <a:latin typeface="Georgia"/>
                <a:ea typeface="Georgia"/>
                <a:cs typeface="Georgia"/>
                <a:sym typeface="Georgia"/>
              </a:rPr>
              <a:t>In order to create a reliable and repeatable process for releasing your software, we need to automate the release process as much as possible. Everything should be kept under source control. A software without adequate testing is not complete, therefore should not be released. Strive to keep the build and test process short. Build a little, test a little and deploy a little — repeat. When multiple teams are involved in the delivery process, the feedback loop is crucial and should be visible to everyone involved. When a software is considered “done”, it means it is shippable, functional and fully tested.</a:t>
            </a:r>
            <a:endParaRPr sz="16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Every change committed to source control triggers the creation of a new instance of the pipeline. We call this a release candidate. If the release candidate passes all the tests, it can be released.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2900"/>
              </a:spcBef>
              <a:spcAft>
                <a:spcPts val="0"/>
              </a:spcAft>
              <a:buClr>
                <a:schemeClr val="dk1"/>
              </a:buClr>
              <a:buSzPts val="1100"/>
              <a:buFont typeface="Arial"/>
              <a:buNone/>
            </a:pPr>
            <a:r>
              <a:rPr lang="en" sz="1600">
                <a:solidFill>
                  <a:schemeClr val="dk1"/>
                </a:solidFill>
                <a:latin typeface="Georgia"/>
                <a:ea typeface="Georgia"/>
                <a:cs typeface="Georgia"/>
                <a:sym typeface="Georgia"/>
              </a:rPr>
              <a:t>Deploying through the pipeline involves three main phases:</a:t>
            </a:r>
            <a:endParaRPr sz="1600">
              <a:solidFill>
                <a:schemeClr val="dk1"/>
              </a:solidFill>
              <a:latin typeface="Georgia"/>
              <a:ea typeface="Georgia"/>
              <a:cs typeface="Georgia"/>
              <a:sym typeface="Georgia"/>
            </a:endParaRPr>
          </a:p>
          <a:p>
            <a:pPr indent="-330200" lvl="0" marL="749300" rtl="0" algn="l">
              <a:lnSpc>
                <a:spcPct val="158000"/>
              </a:lnSpc>
              <a:spcBef>
                <a:spcPts val="4400"/>
              </a:spcBef>
              <a:spcAft>
                <a:spcPts val="0"/>
              </a:spcAft>
              <a:buClr>
                <a:schemeClr val="dk1"/>
              </a:buClr>
              <a:buSzPts val="1600"/>
              <a:buFont typeface="Georgia"/>
              <a:buChar char="●"/>
            </a:pPr>
            <a:r>
              <a:rPr b="1" lang="en" sz="1600">
                <a:solidFill>
                  <a:schemeClr val="dk1"/>
                </a:solidFill>
                <a:latin typeface="Georgia"/>
                <a:ea typeface="Georgia"/>
                <a:cs typeface="Georgia"/>
                <a:sym typeface="Georgia"/>
              </a:rPr>
              <a:t>Building the infrastructure </a:t>
            </a:r>
            <a:r>
              <a:rPr lang="en" sz="1600">
                <a:solidFill>
                  <a:schemeClr val="dk1"/>
                </a:solidFill>
                <a:latin typeface="Georgia"/>
                <a:ea typeface="Georgia"/>
                <a:cs typeface="Georgia"/>
                <a:sym typeface="Georgia"/>
              </a:rPr>
              <a:t>— provisioning and managing the environment in which your software will run</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b="1" lang="en" sz="1600">
                <a:solidFill>
                  <a:schemeClr val="dk1"/>
                </a:solidFill>
                <a:latin typeface="Georgia"/>
                <a:ea typeface="Georgia"/>
                <a:cs typeface="Georgia"/>
                <a:sym typeface="Georgia"/>
              </a:rPr>
              <a:t>Installing the software and its dependencies</a:t>
            </a:r>
            <a:r>
              <a:rPr lang="en" sz="1600">
                <a:solidFill>
                  <a:schemeClr val="dk1"/>
                </a:solidFill>
                <a:latin typeface="Georgia"/>
                <a:ea typeface="Georgia"/>
                <a:cs typeface="Georgia"/>
                <a:sym typeface="Georgia"/>
              </a:rPr>
              <a:t> — installing the correct version of the software into the infrastructure</a:t>
            </a:r>
            <a:endParaRPr sz="1600">
              <a:solidFill>
                <a:schemeClr val="dk1"/>
              </a:solidFill>
              <a:latin typeface="Georgia"/>
              <a:ea typeface="Georgia"/>
              <a:cs typeface="Georgia"/>
              <a:sym typeface="Georgia"/>
            </a:endParaRPr>
          </a:p>
          <a:p>
            <a:pPr indent="-330200" lvl="0" marL="749300" rtl="0" algn="l">
              <a:lnSpc>
                <a:spcPct val="158000"/>
              </a:lnSpc>
              <a:spcBef>
                <a:spcPts val="0"/>
              </a:spcBef>
              <a:spcAft>
                <a:spcPts val="0"/>
              </a:spcAft>
              <a:buClr>
                <a:schemeClr val="dk1"/>
              </a:buClr>
              <a:buSzPts val="1600"/>
              <a:buFont typeface="Georgia"/>
              <a:buChar char="●"/>
            </a:pPr>
            <a:r>
              <a:rPr b="1" lang="en" sz="1600">
                <a:solidFill>
                  <a:schemeClr val="dk1"/>
                </a:solidFill>
                <a:latin typeface="Georgia"/>
                <a:ea typeface="Georgia"/>
                <a:cs typeface="Georgia"/>
                <a:sym typeface="Georgia"/>
              </a:rPr>
              <a:t>Setting up configuration for software </a:t>
            </a:r>
            <a:r>
              <a:rPr lang="en" sz="1600">
                <a:solidFill>
                  <a:schemeClr val="dk1"/>
                </a:solidFill>
                <a:latin typeface="Georgia"/>
                <a:ea typeface="Georgia"/>
                <a:cs typeface="Georgia"/>
                <a:sym typeface="Georgia"/>
              </a:rPr>
              <a:t>— configuring your software and database, including any data or state it requires</a:t>
            </a:r>
            <a:endParaRPr sz="1600">
              <a:solidFill>
                <a:schemeClr val="dk1"/>
              </a:solidFill>
              <a:latin typeface="Georgia"/>
              <a:ea typeface="Georgia"/>
              <a:cs typeface="Georgia"/>
              <a:sym typeface="Georgia"/>
            </a:endParaRPr>
          </a:p>
          <a:p>
            <a:pPr indent="0" lvl="0" marL="457200" rtl="0" algn="l">
              <a:lnSpc>
                <a:spcPct val="158000"/>
              </a:lnSpc>
              <a:spcBef>
                <a:spcPts val="4400"/>
              </a:spcBef>
              <a:spcAft>
                <a:spcPts val="0"/>
              </a:spcAft>
              <a:buClr>
                <a:schemeClr val="dk1"/>
              </a:buClr>
              <a:buSzPts val="1100"/>
              <a:buFont typeface="Arial"/>
              <a:buNone/>
            </a:pPr>
            <a:r>
              <a:t/>
            </a:r>
            <a:endParaRPr sz="15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key in such a transition of continuous delivery is to expect things to get worse before you will be able to make them better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4600"/>
              <a:buNone/>
              <a:defRPr sz="4600">
                <a:solidFill>
                  <a:srgbClr val="000000"/>
                </a:solidFill>
              </a:defRPr>
            </a:lvl1pPr>
            <a:lvl2pPr lvl="1" algn="ctr">
              <a:spcBef>
                <a:spcPts val="0"/>
              </a:spcBef>
              <a:spcAft>
                <a:spcPts val="0"/>
              </a:spcAft>
              <a:buClr>
                <a:srgbClr val="000000"/>
              </a:buClr>
              <a:buSzPts val="4600"/>
              <a:buNone/>
              <a:defRPr sz="4600">
                <a:solidFill>
                  <a:srgbClr val="000000"/>
                </a:solidFill>
              </a:defRPr>
            </a:lvl2pPr>
            <a:lvl3pPr lvl="2" algn="ctr">
              <a:spcBef>
                <a:spcPts val="0"/>
              </a:spcBef>
              <a:spcAft>
                <a:spcPts val="0"/>
              </a:spcAft>
              <a:buClr>
                <a:srgbClr val="000000"/>
              </a:buClr>
              <a:buSzPts val="4600"/>
              <a:buNone/>
              <a:defRPr sz="4600">
                <a:solidFill>
                  <a:srgbClr val="000000"/>
                </a:solidFill>
              </a:defRPr>
            </a:lvl3pPr>
            <a:lvl4pPr lvl="3" algn="ctr">
              <a:spcBef>
                <a:spcPts val="0"/>
              </a:spcBef>
              <a:spcAft>
                <a:spcPts val="0"/>
              </a:spcAft>
              <a:buClr>
                <a:srgbClr val="000000"/>
              </a:buClr>
              <a:buSzPts val="4600"/>
              <a:buNone/>
              <a:defRPr sz="4600">
                <a:solidFill>
                  <a:srgbClr val="000000"/>
                </a:solidFill>
              </a:defRPr>
            </a:lvl4pPr>
            <a:lvl5pPr lvl="4" algn="ctr">
              <a:spcBef>
                <a:spcPts val="0"/>
              </a:spcBef>
              <a:spcAft>
                <a:spcPts val="0"/>
              </a:spcAft>
              <a:buClr>
                <a:srgbClr val="000000"/>
              </a:buClr>
              <a:buSzPts val="4600"/>
              <a:buNone/>
              <a:defRPr sz="4600">
                <a:solidFill>
                  <a:srgbClr val="000000"/>
                </a:solidFill>
              </a:defRPr>
            </a:lvl5pPr>
            <a:lvl6pPr lvl="5" algn="ctr">
              <a:spcBef>
                <a:spcPts val="0"/>
              </a:spcBef>
              <a:spcAft>
                <a:spcPts val="0"/>
              </a:spcAft>
              <a:buClr>
                <a:srgbClr val="000000"/>
              </a:buClr>
              <a:buSzPts val="4600"/>
              <a:buNone/>
              <a:defRPr sz="4600">
                <a:solidFill>
                  <a:srgbClr val="000000"/>
                </a:solidFill>
              </a:defRPr>
            </a:lvl6pPr>
            <a:lvl7pPr lvl="6" algn="ctr">
              <a:spcBef>
                <a:spcPts val="0"/>
              </a:spcBef>
              <a:spcAft>
                <a:spcPts val="0"/>
              </a:spcAft>
              <a:buClr>
                <a:srgbClr val="000000"/>
              </a:buClr>
              <a:buSzPts val="4600"/>
              <a:buNone/>
              <a:defRPr sz="4600">
                <a:solidFill>
                  <a:srgbClr val="000000"/>
                </a:solidFill>
              </a:defRPr>
            </a:lvl7pPr>
            <a:lvl8pPr lvl="7" algn="ctr">
              <a:spcBef>
                <a:spcPts val="0"/>
              </a:spcBef>
              <a:spcAft>
                <a:spcPts val="0"/>
              </a:spcAft>
              <a:buClr>
                <a:srgbClr val="000000"/>
              </a:buClr>
              <a:buSzPts val="4600"/>
              <a:buNone/>
              <a:defRPr sz="4600">
                <a:solidFill>
                  <a:srgbClr val="000000"/>
                </a:solidFill>
              </a:defRPr>
            </a:lvl8pPr>
            <a:lvl9pPr lvl="8" algn="ctr">
              <a:spcBef>
                <a:spcPts val="0"/>
              </a:spcBef>
              <a:spcAft>
                <a:spcPts val="0"/>
              </a:spcAft>
              <a:buClr>
                <a:srgbClr val="000000"/>
              </a:buClr>
              <a:buSzPts val="4600"/>
              <a:buNone/>
              <a:defRPr sz="4600">
                <a:solidFill>
                  <a:srgbClr val="000000"/>
                </a:solidFill>
              </a:defRPr>
            </a:lvl9pPr>
          </a:lstStyle>
          <a:p/>
        </p:txBody>
      </p:sp>
      <p:sp>
        <p:nvSpPr>
          <p:cNvPr id="11" name="Google Shape;11;p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ird">
  <p:cSld name="BLANK_1">
    <p:spTree>
      <p:nvGrpSpPr>
        <p:cNvPr id="229" name="Shape 229"/>
        <p:cNvGrpSpPr/>
        <p:nvPr/>
      </p:nvGrpSpPr>
      <p:grpSpPr>
        <a:xfrm>
          <a:off x="0" y="0"/>
          <a:ext cx="0" cy="0"/>
          <a:chOff x="0" y="0"/>
          <a:chExt cx="0" cy="0"/>
        </a:xfrm>
      </p:grpSpPr>
      <p:sp>
        <p:nvSpPr>
          <p:cNvPr id="230" name="Google Shape;230;p11"/>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233" name="Shape 233"/>
        <p:cNvGrpSpPr/>
        <p:nvPr/>
      </p:nvGrpSpPr>
      <p:grpSpPr>
        <a:xfrm>
          <a:off x="0" y="0"/>
          <a:ext cx="0" cy="0"/>
          <a:chOff x="0" y="0"/>
          <a:chExt cx="0" cy="0"/>
        </a:xfrm>
      </p:grpSpPr>
      <p:sp>
        <p:nvSpPr>
          <p:cNvPr id="234" name="Google Shape;234;p1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7" name="Shape 47"/>
        <p:cNvGrpSpPr/>
        <p:nvPr/>
      </p:nvGrpSpPr>
      <p:grpSpPr>
        <a:xfrm>
          <a:off x="0" y="0"/>
          <a:ext cx="0" cy="0"/>
          <a:chOff x="0" y="0"/>
          <a:chExt cx="0" cy="0"/>
        </a:xfrm>
      </p:grpSpPr>
      <p:sp>
        <p:nvSpPr>
          <p:cNvPr id="48" name="Google Shape;48;p3"/>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txBox="1"/>
          <p:nvPr>
            <p:ph type="ctrTitle"/>
          </p:nvPr>
        </p:nvSpPr>
        <p:spPr>
          <a:xfrm>
            <a:off x="2626350" y="1888150"/>
            <a:ext cx="38913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sp>
        <p:nvSpPr>
          <p:cNvPr id="50" name="Google Shape;50;p3"/>
          <p:cNvSpPr txBox="1"/>
          <p:nvPr>
            <p:ph idx="1" type="subTitle"/>
          </p:nvPr>
        </p:nvSpPr>
        <p:spPr>
          <a:xfrm>
            <a:off x="2626350" y="3144854"/>
            <a:ext cx="38913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3000"/>
              <a:buNone/>
              <a:defRPr sz="3000">
                <a:solidFill>
                  <a:srgbClr val="000000"/>
                </a:solidFill>
              </a:defRPr>
            </a:lvl2pPr>
            <a:lvl3pPr lvl="2" rtl="0" algn="ctr">
              <a:spcBef>
                <a:spcPts val="0"/>
              </a:spcBef>
              <a:spcAft>
                <a:spcPts val="0"/>
              </a:spcAft>
              <a:buClr>
                <a:srgbClr val="000000"/>
              </a:buClr>
              <a:buSzPts val="3000"/>
              <a:buNone/>
              <a:defRPr sz="3000">
                <a:solidFill>
                  <a:srgbClr val="000000"/>
                </a:solidFill>
              </a:defRPr>
            </a:lvl3pPr>
            <a:lvl4pPr lvl="3" rtl="0" algn="ctr">
              <a:spcBef>
                <a:spcPts val="0"/>
              </a:spcBef>
              <a:spcAft>
                <a:spcPts val="0"/>
              </a:spcAft>
              <a:buClr>
                <a:srgbClr val="000000"/>
              </a:buClr>
              <a:buSzPts val="3000"/>
              <a:buNone/>
              <a:defRPr sz="3000">
                <a:solidFill>
                  <a:srgbClr val="000000"/>
                </a:solidFill>
              </a:defRPr>
            </a:lvl4pPr>
            <a:lvl5pPr lvl="4" rtl="0" algn="ctr">
              <a:spcBef>
                <a:spcPts val="0"/>
              </a:spcBef>
              <a:spcAft>
                <a:spcPts val="0"/>
              </a:spcAft>
              <a:buClr>
                <a:srgbClr val="000000"/>
              </a:buClr>
              <a:buSzPts val="3000"/>
              <a:buNone/>
              <a:defRPr sz="3000">
                <a:solidFill>
                  <a:srgbClr val="000000"/>
                </a:solidFill>
              </a:defRPr>
            </a:lvl5pPr>
            <a:lvl6pPr lvl="5" rtl="0" algn="ctr">
              <a:spcBef>
                <a:spcPts val="0"/>
              </a:spcBef>
              <a:spcAft>
                <a:spcPts val="0"/>
              </a:spcAft>
              <a:buClr>
                <a:srgbClr val="000000"/>
              </a:buClr>
              <a:buSzPts val="3000"/>
              <a:buNone/>
              <a:defRPr sz="3000">
                <a:solidFill>
                  <a:srgbClr val="000000"/>
                </a:solidFill>
              </a:defRPr>
            </a:lvl6pPr>
            <a:lvl7pPr lvl="6" rtl="0" algn="ctr">
              <a:spcBef>
                <a:spcPts val="0"/>
              </a:spcBef>
              <a:spcAft>
                <a:spcPts val="0"/>
              </a:spcAft>
              <a:buClr>
                <a:srgbClr val="000000"/>
              </a:buClr>
              <a:buSzPts val="3000"/>
              <a:buNone/>
              <a:defRPr sz="3000">
                <a:solidFill>
                  <a:srgbClr val="000000"/>
                </a:solidFill>
              </a:defRPr>
            </a:lvl7pPr>
            <a:lvl8pPr lvl="7" rtl="0" algn="ctr">
              <a:spcBef>
                <a:spcPts val="0"/>
              </a:spcBef>
              <a:spcAft>
                <a:spcPts val="0"/>
              </a:spcAft>
              <a:buClr>
                <a:srgbClr val="000000"/>
              </a:buClr>
              <a:buSzPts val="3000"/>
              <a:buNone/>
              <a:defRPr sz="3000">
                <a:solidFill>
                  <a:srgbClr val="000000"/>
                </a:solidFill>
              </a:defRPr>
            </a:lvl8pPr>
            <a:lvl9pPr lvl="8" rtl="0" algn="ctr">
              <a:spcBef>
                <a:spcPts val="0"/>
              </a:spcBef>
              <a:spcAft>
                <a:spcPts val="0"/>
              </a:spcAft>
              <a:buClr>
                <a:srgbClr val="000000"/>
              </a:buClr>
              <a:buSzPts val="3000"/>
              <a:buNone/>
              <a:defRPr sz="3000">
                <a:solidFill>
                  <a:srgbClr val="000000"/>
                </a:solidFill>
              </a:defRPr>
            </a:lvl9pPr>
          </a:lstStyle>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 name="Google Shape;5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rgbClr val="000000"/>
                </a:solidFill>
                <a:latin typeface="Barlow Light"/>
                <a:ea typeface="Barlow Light"/>
                <a:cs typeface="Barlow Light"/>
                <a:sym typeface="Barlow Light"/>
              </a:defRPr>
            </a:lvl1pPr>
            <a:lvl2pPr lvl="1" algn="r">
              <a:buNone/>
              <a:defRPr sz="1300">
                <a:solidFill>
                  <a:srgbClr val="000000"/>
                </a:solidFill>
                <a:latin typeface="Barlow Light"/>
                <a:ea typeface="Barlow Light"/>
                <a:cs typeface="Barlow Light"/>
                <a:sym typeface="Barlow Light"/>
              </a:defRPr>
            </a:lvl2pPr>
            <a:lvl3pPr lvl="2" algn="r">
              <a:buNone/>
              <a:defRPr sz="1300">
                <a:solidFill>
                  <a:srgbClr val="000000"/>
                </a:solidFill>
                <a:latin typeface="Barlow Light"/>
                <a:ea typeface="Barlow Light"/>
                <a:cs typeface="Barlow Light"/>
                <a:sym typeface="Barlow Light"/>
              </a:defRPr>
            </a:lvl3pPr>
            <a:lvl4pPr lvl="3" algn="r">
              <a:buNone/>
              <a:defRPr sz="1300">
                <a:solidFill>
                  <a:srgbClr val="000000"/>
                </a:solidFill>
                <a:latin typeface="Barlow Light"/>
                <a:ea typeface="Barlow Light"/>
                <a:cs typeface="Barlow Light"/>
                <a:sym typeface="Barlow Light"/>
              </a:defRPr>
            </a:lvl4pPr>
            <a:lvl5pPr lvl="4" algn="r">
              <a:buNone/>
              <a:defRPr sz="1300">
                <a:solidFill>
                  <a:srgbClr val="000000"/>
                </a:solidFill>
                <a:latin typeface="Barlow Light"/>
                <a:ea typeface="Barlow Light"/>
                <a:cs typeface="Barlow Light"/>
                <a:sym typeface="Barlow Light"/>
              </a:defRPr>
            </a:lvl5pPr>
            <a:lvl6pPr lvl="5" algn="r">
              <a:buNone/>
              <a:defRPr sz="1300">
                <a:solidFill>
                  <a:srgbClr val="000000"/>
                </a:solidFill>
                <a:latin typeface="Barlow Light"/>
                <a:ea typeface="Barlow Light"/>
                <a:cs typeface="Barlow Light"/>
                <a:sym typeface="Barlow Light"/>
              </a:defRPr>
            </a:lvl6pPr>
            <a:lvl7pPr lvl="6" algn="r">
              <a:buNone/>
              <a:defRPr sz="1300">
                <a:solidFill>
                  <a:srgbClr val="000000"/>
                </a:solidFill>
                <a:latin typeface="Barlow Light"/>
                <a:ea typeface="Barlow Light"/>
                <a:cs typeface="Barlow Light"/>
                <a:sym typeface="Barlow Light"/>
              </a:defRPr>
            </a:lvl7pPr>
            <a:lvl8pPr lvl="7" algn="r">
              <a:buNone/>
              <a:defRPr sz="1300">
                <a:solidFill>
                  <a:srgbClr val="000000"/>
                </a:solidFill>
                <a:latin typeface="Barlow Light"/>
                <a:ea typeface="Barlow Light"/>
                <a:cs typeface="Barlow Light"/>
                <a:sym typeface="Barlow Light"/>
              </a:defRPr>
            </a:lvl8pPr>
            <a:lvl9pPr lvl="8" algn="r">
              <a:buNone/>
              <a:defRPr sz="1300">
                <a:solidFill>
                  <a:srgbClr val="000000"/>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0" name="Shape 60"/>
        <p:cNvGrpSpPr/>
        <p:nvPr/>
      </p:nvGrpSpPr>
      <p:grpSpPr>
        <a:xfrm>
          <a:off x="0" y="0"/>
          <a:ext cx="0" cy="0"/>
          <a:chOff x="0" y="0"/>
          <a:chExt cx="0" cy="0"/>
        </a:xfrm>
      </p:grpSpPr>
      <p:sp>
        <p:nvSpPr>
          <p:cNvPr id="61" name="Google Shape;61;p4"/>
          <p:cNvSpPr/>
          <p:nvPr/>
        </p:nvSpPr>
        <p:spPr>
          <a:xfrm>
            <a:off x="2454800" y="0"/>
            <a:ext cx="42345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lvl1pPr indent="-381000" lvl="0" marL="457200" rtl="0" algn="ctr">
              <a:lnSpc>
                <a:spcPct val="115000"/>
              </a:lnSpc>
              <a:spcBef>
                <a:spcPts val="600"/>
              </a:spcBef>
              <a:spcAft>
                <a:spcPts val="0"/>
              </a:spcAft>
              <a:buSzPts val="2400"/>
              <a:buChar char="▹"/>
              <a:defRPr i="1"/>
            </a:lvl1pPr>
            <a:lvl2pPr indent="-381000" lvl="1" marL="914400" rtl="0" algn="ctr">
              <a:lnSpc>
                <a:spcPct val="115000"/>
              </a:lnSpc>
              <a:spcBef>
                <a:spcPts val="0"/>
              </a:spcBef>
              <a:spcAft>
                <a:spcPts val="0"/>
              </a:spcAft>
              <a:buSzPts val="2400"/>
              <a:buChar char="￭"/>
              <a:defRPr i="1"/>
            </a:lvl2pPr>
            <a:lvl3pPr indent="-381000" lvl="2" marL="1371600" rtl="0" algn="ctr">
              <a:lnSpc>
                <a:spcPct val="115000"/>
              </a:lnSpc>
              <a:spcBef>
                <a:spcPts val="0"/>
              </a:spcBef>
              <a:spcAft>
                <a:spcPts val="0"/>
              </a:spcAft>
              <a:buSzPts val="2400"/>
              <a:buChar char="⬝"/>
              <a:defRPr i="1"/>
            </a:lvl3pPr>
            <a:lvl4pPr indent="-381000" lvl="3" marL="1828800" rtl="0" algn="ctr">
              <a:lnSpc>
                <a:spcPct val="115000"/>
              </a:lnSpc>
              <a:spcBef>
                <a:spcPts val="0"/>
              </a:spcBef>
              <a:spcAft>
                <a:spcPts val="0"/>
              </a:spcAft>
              <a:buSzPts val="2400"/>
              <a:buChar char="●"/>
              <a:defRPr i="1"/>
            </a:lvl4pPr>
            <a:lvl5pPr indent="-381000" lvl="4" marL="2286000" rtl="0" algn="ctr">
              <a:lnSpc>
                <a:spcPct val="115000"/>
              </a:lnSpc>
              <a:spcBef>
                <a:spcPts val="0"/>
              </a:spcBef>
              <a:spcAft>
                <a:spcPts val="0"/>
              </a:spcAft>
              <a:buSzPts val="2400"/>
              <a:buChar char="○"/>
              <a:defRPr i="1"/>
            </a:lvl5pPr>
            <a:lvl6pPr indent="-381000" lvl="5" marL="2743200" rtl="0" algn="ctr">
              <a:lnSpc>
                <a:spcPct val="115000"/>
              </a:lnSpc>
              <a:spcBef>
                <a:spcPts val="0"/>
              </a:spcBef>
              <a:spcAft>
                <a:spcPts val="0"/>
              </a:spcAft>
              <a:buSzPts val="2400"/>
              <a:buChar char="■"/>
              <a:defRPr i="1"/>
            </a:lvl6pPr>
            <a:lvl7pPr indent="-381000" lvl="6" marL="3200400" rtl="0" algn="ctr">
              <a:lnSpc>
                <a:spcPct val="115000"/>
              </a:lnSpc>
              <a:spcBef>
                <a:spcPts val="0"/>
              </a:spcBef>
              <a:spcAft>
                <a:spcPts val="0"/>
              </a:spcAft>
              <a:buSzPts val="2400"/>
              <a:buChar char="●"/>
              <a:defRPr i="1"/>
            </a:lvl7pPr>
            <a:lvl8pPr indent="-381000" lvl="7" marL="3657600" rtl="0" algn="ctr">
              <a:lnSpc>
                <a:spcPct val="115000"/>
              </a:lnSpc>
              <a:spcBef>
                <a:spcPts val="0"/>
              </a:spcBef>
              <a:spcAft>
                <a:spcPts val="0"/>
              </a:spcAft>
              <a:buSzPts val="2400"/>
              <a:buChar char="○"/>
              <a:defRPr i="1"/>
            </a:lvl8pPr>
            <a:lvl9pPr indent="-381000" lvl="8" marL="4114800" algn="ctr">
              <a:lnSpc>
                <a:spcPct val="115000"/>
              </a:lnSpc>
              <a:spcBef>
                <a:spcPts val="0"/>
              </a:spcBef>
              <a:spcAft>
                <a:spcPts val="0"/>
              </a:spcAft>
              <a:buSzPts val="2400"/>
              <a:buChar char="■"/>
              <a:defRPr i="1"/>
            </a:lvl9pPr>
          </a:lstStyle>
          <a:p/>
        </p:txBody>
      </p:sp>
      <p:sp>
        <p:nvSpPr>
          <p:cNvPr id="64" name="Google Shape;64;p4"/>
          <p:cNvSpPr txBox="1"/>
          <p:nvPr/>
        </p:nvSpPr>
        <p:spPr>
          <a:xfrm>
            <a:off x="3593400" y="19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A5B0FE"/>
                </a:solidFill>
                <a:latin typeface="Work Sans"/>
                <a:ea typeface="Work Sans"/>
                <a:cs typeface="Work Sans"/>
                <a:sym typeface="Work Sans"/>
              </a:rPr>
              <a:t>“</a:t>
            </a:r>
            <a:endParaRPr b="1" sz="7200">
              <a:solidFill>
                <a:srgbClr val="A5B0FE"/>
              </a:solidFill>
              <a:latin typeface="Work Sans"/>
              <a:ea typeface="Work Sans"/>
              <a:cs typeface="Work Sans"/>
              <a:sym typeface="Work Sans"/>
            </a:endParaRPr>
          </a:p>
        </p:txBody>
      </p:sp>
      <p:sp>
        <p:nvSpPr>
          <p:cNvPr id="65" name="Google Shape;65;p4"/>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66" name="Google Shape;66;p4"/>
          <p:cNvGrpSpPr/>
          <p:nvPr/>
        </p:nvGrpSpPr>
        <p:grpSpPr>
          <a:xfrm>
            <a:off x="6876950" y="3340125"/>
            <a:ext cx="2267050" cy="1803375"/>
            <a:chOff x="9925050" y="4203700"/>
            <a:chExt cx="2267050" cy="1803375"/>
          </a:xfrm>
        </p:grpSpPr>
        <p:sp>
          <p:nvSpPr>
            <p:cNvPr id="67" name="Google Shape;67;p4"/>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4"/>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4"/>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4"/>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4"/>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4"/>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4"/>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4"/>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4"/>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4"/>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4"/>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4"/>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 name="Google Shape;79;p4"/>
          <p:cNvGrpSpPr/>
          <p:nvPr/>
        </p:nvGrpSpPr>
        <p:grpSpPr>
          <a:xfrm>
            <a:off x="0" y="0"/>
            <a:ext cx="2266938" cy="1754200"/>
            <a:chOff x="9598025" y="882650"/>
            <a:chExt cx="2266938" cy="1754200"/>
          </a:xfrm>
        </p:grpSpPr>
        <p:sp>
          <p:nvSpPr>
            <p:cNvPr id="80" name="Google Shape;80;p4"/>
            <p:cNvSpPr/>
            <p:nvPr/>
          </p:nvSpPr>
          <p:spPr>
            <a:xfrm>
              <a:off x="10239375" y="1881188"/>
              <a:ext cx="139800" cy="90600"/>
            </a:xfrm>
            <a:custGeom>
              <a:rect b="b" l="l" r="r" t="t"/>
              <a:pathLst>
                <a:path extrusionOk="0" h="120000" w="12000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4"/>
            <p:cNvSpPr/>
            <p:nvPr/>
          </p:nvSpPr>
          <p:spPr>
            <a:xfrm>
              <a:off x="9598025" y="882650"/>
              <a:ext cx="995400" cy="1546200"/>
            </a:xfrm>
            <a:custGeom>
              <a:rect b="b" l="l" r="r" t="t"/>
              <a:pathLst>
                <a:path extrusionOk="0" h="120000" w="12000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4"/>
            <p:cNvSpPr/>
            <p:nvPr/>
          </p:nvSpPr>
          <p:spPr>
            <a:xfrm>
              <a:off x="10672763" y="1581150"/>
              <a:ext cx="1192200" cy="1055700"/>
            </a:xfrm>
            <a:custGeom>
              <a:rect b="b" l="l" r="r" t="t"/>
              <a:pathLst>
                <a:path extrusionOk="0" h="120000" w="12000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4"/>
            <p:cNvSpPr/>
            <p:nvPr/>
          </p:nvSpPr>
          <p:spPr>
            <a:xfrm>
              <a:off x="10914063" y="1881188"/>
              <a:ext cx="679500" cy="531900"/>
            </a:xfrm>
            <a:custGeom>
              <a:rect b="b" l="l" r="r" t="t"/>
              <a:pathLst>
                <a:path extrusionOk="0" h="120000" w="12000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4" name="Shape 84"/>
        <p:cNvGrpSpPr/>
        <p:nvPr/>
      </p:nvGrpSpPr>
      <p:grpSpPr>
        <a:xfrm>
          <a:off x="0" y="0"/>
          <a:ext cx="0" cy="0"/>
          <a:chOff x="0" y="0"/>
          <a:chExt cx="0" cy="0"/>
        </a:xfrm>
      </p:grpSpPr>
      <p:sp>
        <p:nvSpPr>
          <p:cNvPr id="85" name="Google Shape;85;p5"/>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7" name="Google Shape;87;p5"/>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 name="Google Shape;89;p5"/>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90" name="Google Shape;90;p5"/>
          <p:cNvGrpSpPr/>
          <p:nvPr/>
        </p:nvGrpSpPr>
        <p:grpSpPr>
          <a:xfrm>
            <a:off x="6422240" y="-62"/>
            <a:ext cx="1652475" cy="2270250"/>
            <a:chOff x="0" y="855663"/>
            <a:chExt cx="1652475" cy="2270250"/>
          </a:xfrm>
        </p:grpSpPr>
        <p:sp>
          <p:nvSpPr>
            <p:cNvPr id="91" name="Google Shape;91;p5"/>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5"/>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5"/>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5"/>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5"/>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5"/>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5"/>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5"/>
            <p:cNvSpPr/>
            <p:nvPr/>
          </p:nvSpPr>
          <p:spPr>
            <a:xfrm>
              <a:off x="1476375" y="2262188"/>
              <a:ext cx="176100" cy="723900"/>
            </a:xfrm>
            <a:custGeom>
              <a:rect b="b" l="l" r="r" t="t"/>
              <a:pathLst>
                <a:path extrusionOk="0" h="120000" w="12000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5"/>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 name="Google Shape;100;p5"/>
          <p:cNvGrpSpPr/>
          <p:nvPr/>
        </p:nvGrpSpPr>
        <p:grpSpPr>
          <a:xfrm>
            <a:off x="7106138" y="2674863"/>
            <a:ext cx="1551087" cy="2468625"/>
            <a:chOff x="715963" y="3538538"/>
            <a:chExt cx="1551087" cy="2468625"/>
          </a:xfrm>
        </p:grpSpPr>
        <p:sp>
          <p:nvSpPr>
            <p:cNvPr id="101" name="Google Shape;101;p5"/>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5"/>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5"/>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5"/>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5"/>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5"/>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5"/>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5"/>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5"/>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5"/>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5"/>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2" name="Shape 112"/>
        <p:cNvGrpSpPr/>
        <p:nvPr/>
      </p:nvGrpSpPr>
      <p:grpSpPr>
        <a:xfrm>
          <a:off x="0" y="0"/>
          <a:ext cx="0" cy="0"/>
          <a:chOff x="0" y="0"/>
          <a:chExt cx="0" cy="0"/>
        </a:xfrm>
      </p:grpSpPr>
      <p:sp>
        <p:nvSpPr>
          <p:cNvPr id="113" name="Google Shape;113;p6"/>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6" name="Google Shape;116;p6"/>
          <p:cNvSpPr txBox="1"/>
          <p:nvPr>
            <p:ph idx="1" type="body"/>
          </p:nvPr>
        </p:nvSpPr>
        <p:spPr>
          <a:xfrm>
            <a:off x="457200"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7" name="Google Shape;117;p6"/>
          <p:cNvSpPr txBox="1"/>
          <p:nvPr>
            <p:ph idx="2" type="body"/>
          </p:nvPr>
        </p:nvSpPr>
        <p:spPr>
          <a:xfrm>
            <a:off x="3101652"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8" name="Google Shape;118;p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19" name="Google Shape;119;p6"/>
          <p:cNvGrpSpPr/>
          <p:nvPr/>
        </p:nvGrpSpPr>
        <p:grpSpPr>
          <a:xfrm>
            <a:off x="6489150" y="0"/>
            <a:ext cx="1882725" cy="2446200"/>
            <a:chOff x="3357563" y="850900"/>
            <a:chExt cx="1882725" cy="2446200"/>
          </a:xfrm>
        </p:grpSpPr>
        <p:sp>
          <p:nvSpPr>
            <p:cNvPr id="120" name="Google Shape;120;p6"/>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6"/>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6"/>
            <p:cNvSpPr/>
            <p:nvPr/>
          </p:nvSpPr>
          <p:spPr>
            <a:xfrm>
              <a:off x="4829175" y="2943225"/>
              <a:ext cx="250800" cy="252300"/>
            </a:xfrm>
            <a:custGeom>
              <a:rect b="b" l="l" r="r" t="t"/>
              <a:pathLst>
                <a:path extrusionOk="0" h="120000" w="12000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6"/>
            <p:cNvSpPr/>
            <p:nvPr/>
          </p:nvSpPr>
          <p:spPr>
            <a:xfrm>
              <a:off x="4887913" y="2825750"/>
              <a:ext cx="250800" cy="252300"/>
            </a:xfrm>
            <a:custGeom>
              <a:rect b="b" l="l" r="r" t="t"/>
              <a:pathLst>
                <a:path extrusionOk="0" h="120000" w="12000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6"/>
            <p:cNvSpPr/>
            <p:nvPr/>
          </p:nvSpPr>
          <p:spPr>
            <a:xfrm>
              <a:off x="4770438" y="2825750"/>
              <a:ext cx="250800" cy="252300"/>
            </a:xfrm>
            <a:custGeom>
              <a:rect b="b" l="l" r="r" t="t"/>
              <a:pathLst>
                <a:path extrusionOk="0" h="120000" w="12000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6"/>
            <p:cNvSpPr/>
            <p:nvPr/>
          </p:nvSpPr>
          <p:spPr>
            <a:xfrm>
              <a:off x="4448175" y="1768475"/>
              <a:ext cx="577800" cy="579300"/>
            </a:xfrm>
            <a:custGeom>
              <a:rect b="b" l="l" r="r" t="t"/>
              <a:pathLst>
                <a:path extrusionOk="0" h="120000" w="12000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6"/>
            <p:cNvSpPr/>
            <p:nvPr/>
          </p:nvSpPr>
          <p:spPr>
            <a:xfrm>
              <a:off x="4829175" y="1779588"/>
              <a:ext cx="180900" cy="182700"/>
            </a:xfrm>
            <a:custGeom>
              <a:rect b="b" l="l" r="r" t="t"/>
              <a:pathLst>
                <a:path extrusionOk="0" h="120000" w="12000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6"/>
            <p:cNvSpPr/>
            <p:nvPr/>
          </p:nvSpPr>
          <p:spPr>
            <a:xfrm>
              <a:off x="4662488" y="2717800"/>
              <a:ext cx="577800" cy="579300"/>
            </a:xfrm>
            <a:custGeom>
              <a:rect b="b" l="l" r="r" t="t"/>
              <a:pathLst>
                <a:path extrusionOk="0" h="120000" w="12000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6"/>
            <p:cNvSpPr/>
            <p:nvPr/>
          </p:nvSpPr>
          <p:spPr>
            <a:xfrm>
              <a:off x="5048250" y="2733675"/>
              <a:ext cx="180900" cy="182700"/>
            </a:xfrm>
            <a:custGeom>
              <a:rect b="b" l="l" r="r" t="t"/>
              <a:pathLst>
                <a:path extrusionOk="0" h="120000" w="12000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6"/>
            <p:cNvSpPr/>
            <p:nvPr/>
          </p:nvSpPr>
          <p:spPr>
            <a:xfrm>
              <a:off x="4529138" y="2149475"/>
              <a:ext cx="379500" cy="81000"/>
            </a:xfrm>
            <a:custGeom>
              <a:rect b="b" l="l" r="r" t="t"/>
              <a:pathLst>
                <a:path extrusionOk="0" h="120000" w="12000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6"/>
            <p:cNvSpPr/>
            <p:nvPr/>
          </p:nvSpPr>
          <p:spPr>
            <a:xfrm>
              <a:off x="4529138" y="2063750"/>
              <a:ext cx="401700" cy="63600"/>
            </a:xfrm>
            <a:custGeom>
              <a:rect b="b" l="l" r="r" t="t"/>
              <a:pathLst>
                <a:path extrusionOk="0" h="120000" w="12000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6"/>
            <p:cNvSpPr/>
            <p:nvPr/>
          </p:nvSpPr>
          <p:spPr>
            <a:xfrm>
              <a:off x="4540250" y="1982788"/>
              <a:ext cx="203100" cy="54000"/>
            </a:xfrm>
            <a:custGeom>
              <a:rect b="b" l="l" r="r" t="t"/>
              <a:pathLst>
                <a:path extrusionOk="0" h="120000" w="12000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6"/>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3" name="Google Shape;133;p6"/>
          <p:cNvGrpSpPr/>
          <p:nvPr/>
        </p:nvGrpSpPr>
        <p:grpSpPr>
          <a:xfrm>
            <a:off x="6488950" y="3281388"/>
            <a:ext cx="2149388" cy="1862100"/>
            <a:chOff x="3305175" y="4144963"/>
            <a:chExt cx="2149388" cy="1862100"/>
          </a:xfrm>
        </p:grpSpPr>
        <p:sp>
          <p:nvSpPr>
            <p:cNvPr id="134" name="Google Shape;134;p6"/>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6"/>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6"/>
            <p:cNvSpPr/>
            <p:nvPr/>
          </p:nvSpPr>
          <p:spPr>
            <a:xfrm>
              <a:off x="3305175" y="4622800"/>
              <a:ext cx="1106400" cy="831900"/>
            </a:xfrm>
            <a:custGeom>
              <a:rect b="b" l="l" r="r" t="t"/>
              <a:pathLst>
                <a:path extrusionOk="0" h="120000" w="12000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6"/>
            <p:cNvSpPr/>
            <p:nvPr/>
          </p:nvSpPr>
          <p:spPr>
            <a:xfrm>
              <a:off x="3517900" y="4938713"/>
              <a:ext cx="381000" cy="381000"/>
            </a:xfrm>
            <a:custGeom>
              <a:rect b="b" l="l" r="r" t="t"/>
              <a:pathLst>
                <a:path extrusionOk="0" h="120000" w="12000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6"/>
            <p:cNvSpPr/>
            <p:nvPr/>
          </p:nvSpPr>
          <p:spPr>
            <a:xfrm>
              <a:off x="3978275" y="4949825"/>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6"/>
            <p:cNvSpPr/>
            <p:nvPr/>
          </p:nvSpPr>
          <p:spPr>
            <a:xfrm>
              <a:off x="3978275" y="5041900"/>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6"/>
            <p:cNvSpPr/>
            <p:nvPr/>
          </p:nvSpPr>
          <p:spPr>
            <a:xfrm>
              <a:off x="3978275" y="5132388"/>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6"/>
            <p:cNvSpPr/>
            <p:nvPr/>
          </p:nvSpPr>
          <p:spPr>
            <a:xfrm>
              <a:off x="3978275" y="5224463"/>
              <a:ext cx="214200" cy="25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6"/>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3" name="Shape 143"/>
        <p:cNvGrpSpPr/>
        <p:nvPr/>
      </p:nvGrpSpPr>
      <p:grpSpPr>
        <a:xfrm>
          <a:off x="0" y="0"/>
          <a:ext cx="0" cy="0"/>
          <a:chOff x="0" y="0"/>
          <a:chExt cx="0" cy="0"/>
        </a:xfrm>
      </p:grpSpPr>
      <p:sp>
        <p:nvSpPr>
          <p:cNvPr id="144" name="Google Shape;144;p7"/>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7"/>
          <p:cNvSpPr txBox="1"/>
          <p:nvPr>
            <p:ph idx="1" type="body"/>
          </p:nvPr>
        </p:nvSpPr>
        <p:spPr>
          <a:xfrm>
            <a:off x="45720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8" name="Google Shape;148;p7"/>
          <p:cNvSpPr txBox="1"/>
          <p:nvPr>
            <p:ph idx="2" type="body"/>
          </p:nvPr>
        </p:nvSpPr>
        <p:spPr>
          <a:xfrm>
            <a:off x="219835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9" name="Google Shape;149;p7"/>
          <p:cNvSpPr txBox="1"/>
          <p:nvPr>
            <p:ph idx="3" type="body"/>
          </p:nvPr>
        </p:nvSpPr>
        <p:spPr>
          <a:xfrm>
            <a:off x="393950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0" name="Google Shape;150;p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51" name="Google Shape;151;p7"/>
          <p:cNvGrpSpPr/>
          <p:nvPr/>
        </p:nvGrpSpPr>
        <p:grpSpPr>
          <a:xfrm>
            <a:off x="6405913" y="-12"/>
            <a:ext cx="2347900" cy="2270150"/>
            <a:chOff x="6545263" y="855663"/>
            <a:chExt cx="2347900" cy="2270150"/>
          </a:xfrm>
        </p:grpSpPr>
        <p:sp>
          <p:nvSpPr>
            <p:cNvPr id="152" name="Google Shape;152;p7"/>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7"/>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7"/>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7"/>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7"/>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7"/>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7"/>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7"/>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7"/>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7"/>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7"/>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7"/>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7"/>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 name="Google Shape;165;p7"/>
          <p:cNvGrpSpPr/>
          <p:nvPr/>
        </p:nvGrpSpPr>
        <p:grpSpPr>
          <a:xfrm>
            <a:off x="6707938" y="2948000"/>
            <a:ext cx="1732075" cy="2195488"/>
            <a:chOff x="6662738" y="3806825"/>
            <a:chExt cx="1732075" cy="2195488"/>
          </a:xfrm>
        </p:grpSpPr>
        <p:sp>
          <p:nvSpPr>
            <p:cNvPr id="166" name="Google Shape;166;p7"/>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7"/>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7"/>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7"/>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7"/>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7"/>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7"/>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7"/>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7"/>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7"/>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7"/>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7"/>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7"/>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7"/>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7"/>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7"/>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7"/>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7"/>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4" name="Shape 184"/>
        <p:cNvGrpSpPr/>
        <p:nvPr/>
      </p:nvGrpSpPr>
      <p:grpSpPr>
        <a:xfrm>
          <a:off x="0" y="0"/>
          <a:ext cx="0" cy="0"/>
          <a:chOff x="0" y="0"/>
          <a:chExt cx="0" cy="0"/>
        </a:xfrm>
      </p:grpSpPr>
      <p:sp>
        <p:nvSpPr>
          <p:cNvPr id="185" name="Google Shape;185;p8"/>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8" name="Google Shape;188;p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89" name="Google Shape;189;p8"/>
          <p:cNvGrpSpPr/>
          <p:nvPr/>
        </p:nvGrpSpPr>
        <p:grpSpPr>
          <a:xfrm>
            <a:off x="6707938" y="2948000"/>
            <a:ext cx="1732075" cy="2195488"/>
            <a:chOff x="6662738" y="3806825"/>
            <a:chExt cx="1732075" cy="2195488"/>
          </a:xfrm>
        </p:grpSpPr>
        <p:sp>
          <p:nvSpPr>
            <p:cNvPr id="190" name="Google Shape;190;p8"/>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8"/>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8"/>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8"/>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8"/>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8"/>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8"/>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8"/>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8"/>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8"/>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8"/>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8"/>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8"/>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8"/>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8"/>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8"/>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8"/>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8"/>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8" name="Google Shape;208;p8"/>
          <p:cNvGrpSpPr/>
          <p:nvPr/>
        </p:nvGrpSpPr>
        <p:grpSpPr>
          <a:xfrm rot="10800000">
            <a:off x="6518888" y="-12"/>
            <a:ext cx="1551087" cy="2468625"/>
            <a:chOff x="715963" y="3538538"/>
            <a:chExt cx="1551087" cy="2468625"/>
          </a:xfrm>
        </p:grpSpPr>
        <p:sp>
          <p:nvSpPr>
            <p:cNvPr id="209" name="Google Shape;209;p8"/>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8"/>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8"/>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8"/>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8"/>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8"/>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8"/>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8"/>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8"/>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8"/>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8"/>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0" name="Shape 220"/>
        <p:cNvGrpSpPr/>
        <p:nvPr/>
      </p:nvGrpSpPr>
      <p:grpSpPr>
        <a:xfrm>
          <a:off x="0" y="0"/>
          <a:ext cx="0" cy="0"/>
          <a:chOff x="0" y="0"/>
          <a:chExt cx="0" cy="0"/>
        </a:xfrm>
      </p:grpSpPr>
      <p:sp>
        <p:nvSpPr>
          <p:cNvPr id="221" name="Google Shape;221;p9"/>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txBox="1"/>
          <p:nvPr>
            <p:ph idx="1" type="body"/>
          </p:nvPr>
        </p:nvSpPr>
        <p:spPr>
          <a:xfrm>
            <a:off x="6390750" y="439500"/>
            <a:ext cx="2122500" cy="4264200"/>
          </a:xfrm>
          <a:prstGeom prst="rect">
            <a:avLst/>
          </a:prstGeom>
        </p:spPr>
        <p:txBody>
          <a:bodyPr anchorCtr="0" anchor="ctr" bIns="91425" lIns="91425" spcFirstLastPara="1" rIns="91425" wrap="square" tIns="91425">
            <a:noAutofit/>
          </a:bodyPr>
          <a:lstStyle>
            <a:lvl1pPr indent="-228600" lvl="0" marL="457200">
              <a:spcBef>
                <a:spcPts val="360"/>
              </a:spcBef>
              <a:spcAft>
                <a:spcPts val="0"/>
              </a:spcAft>
              <a:buClr>
                <a:srgbClr val="FFFFFF"/>
              </a:buClr>
              <a:buSzPts val="1800"/>
              <a:buNone/>
              <a:defRPr sz="1800">
                <a:solidFill>
                  <a:srgbClr val="FFFFFF"/>
                </a:solidFill>
              </a:defRPr>
            </a:lvl1pPr>
          </a:lstStyle>
          <a:p/>
        </p:txBody>
      </p:sp>
      <p:sp>
        <p:nvSpPr>
          <p:cNvPr id="224" name="Google Shape;224;p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type="blank">
  <p:cSld name="BLANK">
    <p:spTree>
      <p:nvGrpSpPr>
        <p:cNvPr id="225" name="Shape 225"/>
        <p:cNvGrpSpPr/>
        <p:nvPr/>
      </p:nvGrpSpPr>
      <p:grpSpPr>
        <a:xfrm>
          <a:off x="0" y="0"/>
          <a:ext cx="0" cy="0"/>
          <a:chOff x="0" y="0"/>
          <a:chExt cx="0" cy="0"/>
        </a:xfrm>
      </p:grpSpPr>
      <p:sp>
        <p:nvSpPr>
          <p:cNvPr id="226" name="Google Shape;226;p10"/>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0" y="0"/>
            <a:ext cx="4566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A5B0F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p:txBody>
      </p:sp>
      <p:sp>
        <p:nvSpPr>
          <p:cNvPr id="7" name="Google Shape;7;p1"/>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indent="-381000" lvl="1" marL="9144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indent="-381000" lvl="2" marL="13716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indent="-381000" lvl="3" marL="1828800">
              <a:spcBef>
                <a:spcPts val="0"/>
              </a:spcBef>
              <a:spcAft>
                <a:spcPts val="0"/>
              </a:spcAft>
              <a:buSzPts val="2400"/>
              <a:buFont typeface="Barlow Light"/>
              <a:buChar char="●"/>
              <a:defRPr sz="2400">
                <a:latin typeface="Barlow Light"/>
                <a:ea typeface="Barlow Light"/>
                <a:cs typeface="Barlow Light"/>
                <a:sym typeface="Barlow Light"/>
              </a:defRPr>
            </a:lvl4pPr>
            <a:lvl5pPr indent="-381000" lvl="4" marL="2286000">
              <a:spcBef>
                <a:spcPts val="0"/>
              </a:spcBef>
              <a:spcAft>
                <a:spcPts val="0"/>
              </a:spcAft>
              <a:buSzPts val="2400"/>
              <a:buFont typeface="Barlow Light"/>
              <a:buChar char="○"/>
              <a:defRPr sz="2400">
                <a:latin typeface="Barlow Light"/>
                <a:ea typeface="Barlow Light"/>
                <a:cs typeface="Barlow Light"/>
                <a:sym typeface="Barlow Light"/>
              </a:defRPr>
            </a:lvl5pPr>
            <a:lvl6pPr indent="-381000" lvl="5" marL="2743200">
              <a:spcBef>
                <a:spcPts val="0"/>
              </a:spcBef>
              <a:spcAft>
                <a:spcPts val="0"/>
              </a:spcAft>
              <a:buSzPts val="2400"/>
              <a:buFont typeface="Barlow Light"/>
              <a:buChar char="■"/>
              <a:defRPr sz="2400">
                <a:latin typeface="Barlow Light"/>
                <a:ea typeface="Barlow Light"/>
                <a:cs typeface="Barlow Light"/>
                <a:sym typeface="Barlow Light"/>
              </a:defRPr>
            </a:lvl6pPr>
            <a:lvl7pPr indent="-381000" lvl="6" marL="3200400">
              <a:spcBef>
                <a:spcPts val="0"/>
              </a:spcBef>
              <a:spcAft>
                <a:spcPts val="0"/>
              </a:spcAft>
              <a:buSzPts val="2400"/>
              <a:buFont typeface="Barlow Light"/>
              <a:buChar char="●"/>
              <a:defRPr sz="2400">
                <a:latin typeface="Barlow Light"/>
                <a:ea typeface="Barlow Light"/>
                <a:cs typeface="Barlow Light"/>
                <a:sym typeface="Barlow Light"/>
              </a:defRPr>
            </a:lvl7pPr>
            <a:lvl8pPr indent="-381000" lvl="7" marL="3657600">
              <a:spcBef>
                <a:spcPts val="0"/>
              </a:spcBef>
              <a:spcAft>
                <a:spcPts val="0"/>
              </a:spcAft>
              <a:buSzPts val="2400"/>
              <a:buFont typeface="Barlow Light"/>
              <a:buChar char="○"/>
              <a:defRPr sz="2400">
                <a:latin typeface="Barlow Light"/>
                <a:ea typeface="Barlow Light"/>
                <a:cs typeface="Barlow Light"/>
                <a:sym typeface="Barlow Light"/>
              </a:defRPr>
            </a:lvl8pPr>
            <a:lvl9pPr indent="-381000" lvl="8" marL="4114800">
              <a:spcBef>
                <a:spcPts val="0"/>
              </a:spcBef>
              <a:spcAft>
                <a:spcPts val="0"/>
              </a:spcAft>
              <a:buSzPts val="2400"/>
              <a:buFont typeface="Barlow Light"/>
              <a:buChar char="■"/>
              <a:defRPr sz="2400">
                <a:latin typeface="Barlow Light"/>
                <a:ea typeface="Barlow Light"/>
                <a:cs typeface="Barlow Light"/>
                <a:sym typeface="Barlow Light"/>
              </a:defRPr>
            </a:lvl9pPr>
          </a:lstStyle>
          <a:p/>
        </p:txBody>
      </p:sp>
      <p:sp>
        <p:nvSpPr>
          <p:cNvPr id="8" name="Google Shape;8;p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22.jpg"/><Relationship Id="rId4" Type="http://schemas.openxmlformats.org/officeDocument/2006/relationships/hyperlink" Target="mailto:warren.veerasingam@gmail.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3"/>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 Lost </a:t>
            </a:r>
            <a:r>
              <a:rPr lang="en"/>
              <a:t>Principles</a:t>
            </a:r>
            <a:r>
              <a:rPr lang="en"/>
              <a:t> of Continuous Delivery</a:t>
            </a:r>
            <a:endParaRPr/>
          </a:p>
        </p:txBody>
      </p:sp>
      <p:pic>
        <p:nvPicPr>
          <p:cNvPr id="242" name="Google Shape;242;p13"/>
          <p:cNvPicPr preferRelativeResize="0"/>
          <p:nvPr/>
        </p:nvPicPr>
        <p:blipFill>
          <a:blip r:embed="rId3">
            <a:alphaModFix/>
          </a:blip>
          <a:stretch>
            <a:fillRect/>
          </a:stretch>
        </p:blipFill>
        <p:spPr>
          <a:xfrm>
            <a:off x="1687700" y="277950"/>
            <a:ext cx="3562350" cy="131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2"/>
          <p:cNvSpPr txBox="1"/>
          <p:nvPr>
            <p:ph type="ctrTitle"/>
          </p:nvPr>
        </p:nvSpPr>
        <p:spPr>
          <a:xfrm>
            <a:off x="2626350" y="1364850"/>
            <a:ext cx="3891300" cy="21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 Automate, if possible, everything</a:t>
            </a:r>
            <a:endParaRPr/>
          </a:p>
        </p:txBody>
      </p:sp>
      <p:sp>
        <p:nvSpPr>
          <p:cNvPr id="324" name="Google Shape;32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3"/>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latin typeface="Barlow"/>
                <a:ea typeface="Barlow"/>
                <a:cs typeface="Barlow"/>
                <a:sym typeface="Barlow"/>
              </a:rPr>
              <a:t>“The most powerful tool we have as developers is automation” - Scott Hanselman</a:t>
            </a:r>
            <a:endParaRPr b="1">
              <a:latin typeface="Barlow"/>
              <a:ea typeface="Barlow"/>
              <a:cs typeface="Barlow"/>
              <a:sym typeface="Barlow"/>
            </a:endParaRPr>
          </a:p>
        </p:txBody>
      </p:sp>
      <p:sp>
        <p:nvSpPr>
          <p:cNvPr id="330" name="Google Shape;330;p23"/>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4" name="Shape 334"/>
        <p:cNvGrpSpPr/>
        <p:nvPr/>
      </p:nvGrpSpPr>
      <p:grpSpPr>
        <a:xfrm>
          <a:off x="0" y="0"/>
          <a:ext cx="0" cy="0"/>
          <a:chOff x="0" y="0"/>
          <a:chExt cx="0" cy="0"/>
        </a:xfrm>
      </p:grpSpPr>
      <p:sp>
        <p:nvSpPr>
          <p:cNvPr id="335" name="Google Shape;335;p24"/>
          <p:cNvSpPr txBox="1"/>
          <p:nvPr/>
        </p:nvSpPr>
        <p:spPr>
          <a:xfrm>
            <a:off x="567300" y="559725"/>
            <a:ext cx="7798500" cy="3963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Not automating -creating a manual one</a:t>
            </a:r>
            <a:endParaRPr b="1" sz="2400">
              <a:solidFill>
                <a:srgbClr val="434343"/>
              </a:solidFill>
              <a:latin typeface="Barlow"/>
              <a:ea typeface="Barlow"/>
              <a:cs typeface="Barlow"/>
              <a:sym typeface="Barlow"/>
            </a:endParaRPr>
          </a:p>
          <a:p>
            <a:pPr indent="-381000" lvl="0" marL="4572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Manual steps - requires communication</a:t>
            </a:r>
            <a:endParaRPr b="1" sz="2400">
              <a:solidFill>
                <a:srgbClr val="434343"/>
              </a:solidFill>
              <a:latin typeface="Barlow"/>
              <a:ea typeface="Barlow"/>
              <a:cs typeface="Barlow"/>
              <a:sym typeface="Barlow"/>
            </a:endParaRPr>
          </a:p>
          <a:p>
            <a:pPr indent="-381000" lvl="0" marL="4572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Path gets wider - original set of instruction </a:t>
            </a:r>
            <a:endParaRPr b="1" sz="2400">
              <a:solidFill>
                <a:srgbClr val="434343"/>
              </a:solidFill>
              <a:latin typeface="Barlow"/>
              <a:ea typeface="Barlow"/>
              <a:cs typeface="Barlow"/>
              <a:sym typeface="Barlow"/>
            </a:endParaRPr>
          </a:p>
          <a:p>
            <a:pPr indent="-381000" lvl="1" marL="9144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Misinterpreted</a:t>
            </a:r>
            <a:endParaRPr b="1" sz="2400">
              <a:solidFill>
                <a:srgbClr val="434343"/>
              </a:solidFill>
              <a:latin typeface="Barlow"/>
              <a:ea typeface="Barlow"/>
              <a:cs typeface="Barlow"/>
              <a:sym typeface="Barlow"/>
            </a:endParaRPr>
          </a:p>
          <a:p>
            <a:pPr indent="-381000" lvl="1" marL="9144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Miscommunicated</a:t>
            </a:r>
            <a:endParaRPr b="1" sz="2400">
              <a:solidFill>
                <a:srgbClr val="434343"/>
              </a:solidFill>
              <a:latin typeface="Barlow"/>
              <a:ea typeface="Barlow"/>
              <a:cs typeface="Barlow"/>
              <a:sym typeface="Barlow"/>
            </a:endParaRPr>
          </a:p>
          <a:p>
            <a:pPr indent="-381000" lvl="1" marL="9144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Not maintained</a:t>
            </a:r>
            <a:endParaRPr b="1" sz="2400">
              <a:solidFill>
                <a:srgbClr val="434343"/>
              </a:solidFill>
              <a:latin typeface="Barlow"/>
              <a:ea typeface="Barlow"/>
              <a:cs typeface="Barlow"/>
              <a:sym typeface="Barlow"/>
            </a:endParaRPr>
          </a:p>
          <a:p>
            <a:pPr indent="0" lvl="0" marL="457200" rtl="0" algn="l">
              <a:spcBef>
                <a:spcPts val="0"/>
              </a:spcBef>
              <a:spcAft>
                <a:spcPts val="0"/>
              </a:spcAft>
              <a:buNone/>
            </a:pPr>
            <a:r>
              <a:t/>
            </a:r>
            <a:endParaRPr b="1" sz="1800">
              <a:solidFill>
                <a:srgbClr val="434343"/>
              </a:solidFill>
              <a:latin typeface="Barlow"/>
              <a:ea typeface="Barlow"/>
              <a:cs typeface="Barlow"/>
              <a:sym typeface="Barlow"/>
            </a:endParaRPr>
          </a:p>
        </p:txBody>
      </p:sp>
      <p:pic>
        <p:nvPicPr>
          <p:cNvPr id="336" name="Google Shape;336;p24"/>
          <p:cNvPicPr preferRelativeResize="0"/>
          <p:nvPr/>
        </p:nvPicPr>
        <p:blipFill rotWithShape="1">
          <a:blip r:embed="rId3">
            <a:alphaModFix/>
          </a:blip>
          <a:srcRect b="4175" l="5042" r="8309" t="3034"/>
          <a:stretch/>
        </p:blipFill>
        <p:spPr>
          <a:xfrm>
            <a:off x="5445100" y="2013375"/>
            <a:ext cx="2551376" cy="2673649"/>
          </a:xfrm>
          <a:prstGeom prst="rect">
            <a:avLst/>
          </a:prstGeom>
          <a:noFill/>
          <a:ln>
            <a:noFill/>
          </a:ln>
        </p:spPr>
      </p:pic>
      <p:sp>
        <p:nvSpPr>
          <p:cNvPr id="337" name="Google Shape;337;p24"/>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animEffect filter="fade" transition="in">
                                      <p:cBhvr>
                                        <p:cTn dur="1000"/>
                                        <p:tgtEl>
                                          <p:spTgt spid="3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animEffect filter="fade" transition="in">
                                      <p:cBhvr>
                                        <p:cTn dur="1000"/>
                                        <p:tgtEl>
                                          <p:spTgt spid="3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animEffect filter="fade" transition="in">
                                      <p:cBhvr>
                                        <p:cTn dur="1000"/>
                                        <p:tgtEl>
                                          <p:spTgt spid="3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animEffect filter="fade" transition="in">
                                      <p:cBhvr>
                                        <p:cTn dur="1000"/>
                                        <p:tgtEl>
                                          <p:spTgt spid="3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animEffect filter="fade" transition="in">
                                      <p:cBhvr>
                                        <p:cTn dur="1000"/>
                                        <p:tgtEl>
                                          <p:spTgt spid="3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animEffect filter="fade" transition="in">
                                      <p:cBhvr>
                                        <p:cTn dur="1000"/>
                                        <p:tgtEl>
                                          <p:spTgt spid="3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6" st="6"/>
                                            </p:txEl>
                                          </p:spTgt>
                                        </p:tgtEl>
                                        <p:attrNameLst>
                                          <p:attrName>style.visibility</p:attrName>
                                        </p:attrNameLst>
                                      </p:cBhvr>
                                      <p:to>
                                        <p:strVal val="visible"/>
                                      </p:to>
                                    </p:set>
                                    <p:animEffect filter="fade" transition="in">
                                      <p:cBhvr>
                                        <p:cTn dur="1000"/>
                                        <p:tgtEl>
                                          <p:spTgt spid="33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1" name="Shape 341"/>
        <p:cNvGrpSpPr/>
        <p:nvPr/>
      </p:nvGrpSpPr>
      <p:grpSpPr>
        <a:xfrm>
          <a:off x="0" y="0"/>
          <a:ext cx="0" cy="0"/>
          <a:chOff x="0" y="0"/>
          <a:chExt cx="0" cy="0"/>
        </a:xfrm>
      </p:grpSpPr>
      <p:sp>
        <p:nvSpPr>
          <p:cNvPr id="342" name="Google Shape;342;p25"/>
          <p:cNvSpPr txBox="1"/>
          <p:nvPr/>
        </p:nvSpPr>
        <p:spPr>
          <a:xfrm>
            <a:off x="567300" y="559725"/>
            <a:ext cx="7798500" cy="3963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Computers </a:t>
            </a:r>
            <a:r>
              <a:rPr b="1" lang="en" sz="2400">
                <a:solidFill>
                  <a:srgbClr val="434343"/>
                </a:solidFill>
                <a:latin typeface="Barlow"/>
                <a:ea typeface="Barlow"/>
                <a:cs typeface="Barlow"/>
                <a:sym typeface="Barlow"/>
              </a:rPr>
              <a:t>- better at running </a:t>
            </a:r>
            <a:r>
              <a:rPr b="1" lang="en" sz="2400">
                <a:solidFill>
                  <a:srgbClr val="434343"/>
                </a:solidFill>
                <a:latin typeface="Barlow"/>
                <a:ea typeface="Barlow"/>
                <a:cs typeface="Barlow"/>
                <a:sym typeface="Barlow"/>
              </a:rPr>
              <a:t>repetitive</a:t>
            </a:r>
            <a:r>
              <a:rPr b="1" lang="en" sz="2400">
                <a:solidFill>
                  <a:srgbClr val="434343"/>
                </a:solidFill>
                <a:latin typeface="Barlow"/>
                <a:ea typeface="Barlow"/>
                <a:cs typeface="Barlow"/>
                <a:sym typeface="Barlow"/>
              </a:rPr>
              <a:t> task accurately</a:t>
            </a:r>
            <a:endParaRPr b="1" sz="2400">
              <a:solidFill>
                <a:srgbClr val="434343"/>
              </a:solidFill>
              <a:latin typeface="Barlow"/>
              <a:ea typeface="Barlow"/>
              <a:cs typeface="Barlow"/>
              <a:sym typeface="Barlow"/>
            </a:endParaRPr>
          </a:p>
          <a:p>
            <a:pPr indent="-381000" lvl="0" marL="4572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Scripts to automate any manual process in our release process</a:t>
            </a:r>
            <a:endParaRPr b="1" sz="2400">
              <a:solidFill>
                <a:srgbClr val="434343"/>
              </a:solidFill>
              <a:latin typeface="Barlow"/>
              <a:ea typeface="Barlow"/>
              <a:cs typeface="Barlow"/>
              <a:sym typeface="Barlow"/>
            </a:endParaRPr>
          </a:p>
          <a:p>
            <a:pPr indent="-381000" lvl="0" marL="4572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Commit automation </a:t>
            </a:r>
            <a:r>
              <a:rPr b="1" lang="en" sz="2400">
                <a:solidFill>
                  <a:srgbClr val="434343"/>
                </a:solidFill>
                <a:latin typeface="Barlow"/>
                <a:ea typeface="Barlow"/>
                <a:cs typeface="Barlow"/>
                <a:sym typeface="Barlow"/>
              </a:rPr>
              <a:t>script</a:t>
            </a:r>
            <a:endParaRPr b="1" sz="2400">
              <a:solidFill>
                <a:srgbClr val="434343"/>
              </a:solidFill>
              <a:latin typeface="Barlow"/>
              <a:ea typeface="Barlow"/>
              <a:cs typeface="Barlow"/>
              <a:sym typeface="Barlow"/>
            </a:endParaRPr>
          </a:p>
          <a:p>
            <a:pPr indent="-381000" lvl="0" marL="4572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Others to collaborate </a:t>
            </a:r>
            <a:endParaRPr b="1" sz="2400">
              <a:solidFill>
                <a:srgbClr val="434343"/>
              </a:solidFill>
              <a:latin typeface="Barlow"/>
              <a:ea typeface="Barlow"/>
              <a:cs typeface="Barlow"/>
              <a:sym typeface="Barlow"/>
            </a:endParaRPr>
          </a:p>
          <a:p>
            <a:pPr indent="-381000" lvl="0" marL="4572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Improve process</a:t>
            </a:r>
            <a:endParaRPr b="1" sz="2400">
              <a:solidFill>
                <a:srgbClr val="434343"/>
              </a:solidFill>
              <a:latin typeface="Barlow"/>
              <a:ea typeface="Barlow"/>
              <a:cs typeface="Barlow"/>
              <a:sym typeface="Barlow"/>
            </a:endParaRPr>
          </a:p>
          <a:p>
            <a:pPr indent="0" lvl="0" marL="457200" rtl="0" algn="l">
              <a:spcBef>
                <a:spcPts val="0"/>
              </a:spcBef>
              <a:spcAft>
                <a:spcPts val="0"/>
              </a:spcAft>
              <a:buNone/>
            </a:pPr>
            <a:r>
              <a:t/>
            </a:r>
            <a:endParaRPr b="1" sz="2400">
              <a:solidFill>
                <a:srgbClr val="434343"/>
              </a:solidFill>
              <a:latin typeface="Barlow"/>
              <a:ea typeface="Barlow"/>
              <a:cs typeface="Barlow"/>
              <a:sym typeface="Barlow"/>
            </a:endParaRPr>
          </a:p>
          <a:p>
            <a:pPr indent="0" lvl="0" marL="457200" rtl="0" algn="l">
              <a:spcBef>
                <a:spcPts val="0"/>
              </a:spcBef>
              <a:spcAft>
                <a:spcPts val="0"/>
              </a:spcAft>
              <a:buNone/>
            </a:pPr>
            <a:r>
              <a:t/>
            </a:r>
            <a:endParaRPr b="1" sz="1800">
              <a:solidFill>
                <a:srgbClr val="434343"/>
              </a:solidFill>
              <a:latin typeface="Barlow"/>
              <a:ea typeface="Barlow"/>
              <a:cs typeface="Barlow"/>
              <a:sym typeface="Barlow"/>
            </a:endParaRPr>
          </a:p>
        </p:txBody>
      </p:sp>
      <p:pic>
        <p:nvPicPr>
          <p:cNvPr id="343" name="Google Shape;343;p25"/>
          <p:cNvPicPr preferRelativeResize="0"/>
          <p:nvPr/>
        </p:nvPicPr>
        <p:blipFill>
          <a:blip r:embed="rId3">
            <a:alphaModFix/>
          </a:blip>
          <a:stretch>
            <a:fillRect/>
          </a:stretch>
        </p:blipFill>
        <p:spPr>
          <a:xfrm>
            <a:off x="5563638" y="2294938"/>
            <a:ext cx="2143125" cy="2143125"/>
          </a:xfrm>
          <a:prstGeom prst="rect">
            <a:avLst/>
          </a:prstGeom>
          <a:noFill/>
          <a:ln>
            <a:noFill/>
          </a:ln>
        </p:spPr>
      </p:pic>
      <p:sp>
        <p:nvSpPr>
          <p:cNvPr id="344" name="Google Shape;344;p25"/>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Effect filter="fade" transition="in">
                                      <p:cBhvr>
                                        <p:cTn dur="1000"/>
                                        <p:tgtEl>
                                          <p:spTgt spid="3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Effect filter="fade" transition="in">
                                      <p:cBhvr>
                                        <p:cTn dur="1000"/>
                                        <p:tgtEl>
                                          <p:spTgt spid="3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Effect filter="fade" transition="in">
                                      <p:cBhvr>
                                        <p:cTn dur="1000"/>
                                        <p:tgtEl>
                                          <p:spTgt spid="3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animEffect filter="fade" transition="in">
                                      <p:cBhvr>
                                        <p:cTn dur="1000"/>
                                        <p:tgtEl>
                                          <p:spTgt spid="3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animEffect filter="fade" transition="in">
                                      <p:cBhvr>
                                        <p:cTn dur="1000"/>
                                        <p:tgtEl>
                                          <p:spTgt spid="3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animEffect filter="fade" transition="in">
                                      <p:cBhvr>
                                        <p:cTn dur="1000"/>
                                        <p:tgtEl>
                                          <p:spTgt spid="3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6" st="6"/>
                                            </p:txEl>
                                          </p:spTgt>
                                        </p:tgtEl>
                                        <p:attrNameLst>
                                          <p:attrName>style.visibility</p:attrName>
                                        </p:attrNameLst>
                                      </p:cBhvr>
                                      <p:to>
                                        <p:strVal val="visible"/>
                                      </p:to>
                                    </p:set>
                                    <p:animEffect filter="fade" transition="in">
                                      <p:cBhvr>
                                        <p:cTn dur="1000"/>
                                        <p:tgtEl>
                                          <p:spTgt spid="34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26"/>
          <p:cNvPicPr preferRelativeResize="0"/>
          <p:nvPr/>
        </p:nvPicPr>
        <p:blipFill>
          <a:blip r:embed="rId3">
            <a:alphaModFix/>
          </a:blip>
          <a:stretch>
            <a:fillRect/>
          </a:stretch>
        </p:blipFill>
        <p:spPr>
          <a:xfrm>
            <a:off x="2850500" y="628650"/>
            <a:ext cx="3848100" cy="3886200"/>
          </a:xfrm>
          <a:prstGeom prst="rect">
            <a:avLst/>
          </a:prstGeom>
          <a:noFill/>
          <a:ln>
            <a:noFill/>
          </a:ln>
        </p:spPr>
      </p:pic>
      <p:sp>
        <p:nvSpPr>
          <p:cNvPr id="350" name="Google Shape;350;p26"/>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4" name="Shape 354"/>
        <p:cNvGrpSpPr/>
        <p:nvPr/>
      </p:nvGrpSpPr>
      <p:grpSpPr>
        <a:xfrm>
          <a:off x="0" y="0"/>
          <a:ext cx="0" cy="0"/>
          <a:chOff x="0" y="0"/>
          <a:chExt cx="0" cy="0"/>
        </a:xfrm>
      </p:grpSpPr>
      <p:sp>
        <p:nvSpPr>
          <p:cNvPr id="355" name="Google Shape;355;p27"/>
          <p:cNvSpPr txBox="1"/>
          <p:nvPr/>
        </p:nvSpPr>
        <p:spPr>
          <a:xfrm>
            <a:off x="583600" y="1459075"/>
            <a:ext cx="7798500" cy="3406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Before we automate - ask yourself </a:t>
            </a:r>
            <a:endParaRPr b="1" sz="2400">
              <a:solidFill>
                <a:srgbClr val="434343"/>
              </a:solidFill>
              <a:latin typeface="Barlow"/>
              <a:ea typeface="Barlow"/>
              <a:cs typeface="Barlow"/>
              <a:sym typeface="Barlow"/>
            </a:endParaRPr>
          </a:p>
          <a:p>
            <a:pPr indent="-381000" lvl="1" marL="13716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Should  go back to the drawing board</a:t>
            </a:r>
            <a:endParaRPr b="1" sz="2400">
              <a:solidFill>
                <a:srgbClr val="434343"/>
              </a:solidFill>
              <a:latin typeface="Barlow"/>
              <a:ea typeface="Barlow"/>
              <a:cs typeface="Barlow"/>
              <a:sym typeface="Barlow"/>
            </a:endParaRPr>
          </a:p>
          <a:p>
            <a:pPr indent="-381000" lvl="1" marL="13716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List steps - make process shorter &amp; faster compared to manual process</a:t>
            </a:r>
            <a:endParaRPr b="1" sz="2400">
              <a:solidFill>
                <a:srgbClr val="434343"/>
              </a:solidFill>
              <a:latin typeface="Barlow"/>
              <a:ea typeface="Barlow"/>
              <a:cs typeface="Barlow"/>
              <a:sym typeface="Barlow"/>
            </a:endParaRPr>
          </a:p>
          <a:p>
            <a:pPr indent="0" lvl="0" marL="0" rtl="0" algn="l">
              <a:spcBef>
                <a:spcPts val="0"/>
              </a:spcBef>
              <a:spcAft>
                <a:spcPts val="0"/>
              </a:spcAft>
              <a:buNone/>
            </a:pPr>
            <a:r>
              <a:t/>
            </a:r>
            <a:endParaRPr b="1" sz="2400">
              <a:solidFill>
                <a:srgbClr val="434343"/>
              </a:solidFill>
              <a:latin typeface="Barlow"/>
              <a:ea typeface="Barlow"/>
              <a:cs typeface="Barlow"/>
              <a:sym typeface="Barlow"/>
            </a:endParaRPr>
          </a:p>
          <a:p>
            <a:pPr indent="0" lvl="0" marL="0" rtl="0" algn="l">
              <a:spcBef>
                <a:spcPts val="0"/>
              </a:spcBef>
              <a:spcAft>
                <a:spcPts val="0"/>
              </a:spcAft>
              <a:buNone/>
            </a:pPr>
            <a:r>
              <a:rPr b="1" lang="en" sz="2400">
                <a:solidFill>
                  <a:srgbClr val="434343"/>
                </a:solidFill>
                <a:latin typeface="Barlow"/>
                <a:ea typeface="Barlow"/>
                <a:cs typeface="Barlow"/>
                <a:sym typeface="Barlow"/>
              </a:rPr>
              <a:t>Otherwise </a:t>
            </a:r>
            <a:r>
              <a:rPr b="1" lang="en" sz="2400">
                <a:solidFill>
                  <a:srgbClr val="434343"/>
                </a:solidFill>
                <a:latin typeface="Barlow"/>
                <a:ea typeface="Barlow"/>
                <a:cs typeface="Barlow"/>
                <a:sym typeface="Barlow"/>
              </a:rPr>
              <a:t>… </a:t>
            </a:r>
            <a:endParaRPr b="1" sz="2400">
              <a:solidFill>
                <a:srgbClr val="434343"/>
              </a:solidFill>
              <a:latin typeface="Barlow"/>
              <a:ea typeface="Barlow"/>
              <a:cs typeface="Barlow"/>
              <a:sym typeface="Barlow"/>
            </a:endParaRPr>
          </a:p>
          <a:p>
            <a:pPr indent="-381000" lvl="0" marL="914400" rtl="0" algn="l">
              <a:spcBef>
                <a:spcPts val="0"/>
              </a:spcBef>
              <a:spcAft>
                <a:spcPts val="0"/>
              </a:spcAft>
              <a:buClr>
                <a:srgbClr val="434343"/>
              </a:buClr>
              <a:buSzPts val="2400"/>
              <a:buFont typeface="Barlow"/>
              <a:buChar char="●"/>
            </a:pPr>
            <a:r>
              <a:rPr b="1" lang="en" sz="2400">
                <a:solidFill>
                  <a:srgbClr val="434343"/>
                </a:solidFill>
                <a:latin typeface="Barlow"/>
                <a:ea typeface="Barlow"/>
                <a:cs typeface="Barlow"/>
                <a:sym typeface="Barlow"/>
              </a:rPr>
              <a:t>If you process are bad/flawed - making bad processes happen faster</a:t>
            </a:r>
            <a:endParaRPr b="1" sz="2400">
              <a:solidFill>
                <a:srgbClr val="434343"/>
              </a:solidFill>
              <a:latin typeface="Barlow"/>
              <a:ea typeface="Barlow"/>
              <a:cs typeface="Barlow"/>
              <a:sym typeface="Barlow"/>
            </a:endParaRPr>
          </a:p>
          <a:p>
            <a:pPr indent="0" lvl="0" marL="457200" rtl="0" algn="l">
              <a:spcBef>
                <a:spcPts val="0"/>
              </a:spcBef>
              <a:spcAft>
                <a:spcPts val="0"/>
              </a:spcAft>
              <a:buNone/>
            </a:pPr>
            <a:r>
              <a:t/>
            </a:r>
            <a:endParaRPr b="1" sz="1800">
              <a:solidFill>
                <a:srgbClr val="434343"/>
              </a:solidFill>
              <a:latin typeface="Barlow"/>
              <a:ea typeface="Barlow"/>
              <a:cs typeface="Barlow"/>
              <a:sym typeface="Barlow"/>
            </a:endParaRPr>
          </a:p>
        </p:txBody>
      </p:sp>
      <p:sp>
        <p:nvSpPr>
          <p:cNvPr id="356" name="Google Shape;356;p27"/>
          <p:cNvSpPr txBox="1"/>
          <p:nvPr/>
        </p:nvSpPr>
        <p:spPr>
          <a:xfrm>
            <a:off x="1495450" y="171175"/>
            <a:ext cx="5974800" cy="13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Miriam Libre"/>
                <a:ea typeface="Miriam Libre"/>
                <a:cs typeface="Miriam Libre"/>
                <a:sym typeface="Miriam Libre"/>
              </a:rPr>
              <a:t>What to automate? When to stop?</a:t>
            </a:r>
            <a:endParaRPr/>
          </a:p>
        </p:txBody>
      </p:sp>
      <p:sp>
        <p:nvSpPr>
          <p:cNvPr id="357" name="Google Shape;357;p27"/>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8"/>
          <p:cNvSpPr txBox="1"/>
          <p:nvPr/>
        </p:nvSpPr>
        <p:spPr>
          <a:xfrm>
            <a:off x="1597675" y="1317075"/>
            <a:ext cx="6537300" cy="26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Miriam Libre"/>
                <a:ea typeface="Miriam Libre"/>
                <a:cs typeface="Miriam Libre"/>
                <a:sym typeface="Miriam Libre"/>
              </a:rPr>
              <a:t>Automation will ultimately improve production velocity and quality.</a:t>
            </a:r>
            <a:endParaRPr>
              <a:latin typeface="Barlow Light"/>
              <a:ea typeface="Barlow Light"/>
              <a:cs typeface="Barlow Light"/>
              <a:sym typeface="Barlow Light"/>
            </a:endParaRPr>
          </a:p>
        </p:txBody>
      </p:sp>
      <p:sp>
        <p:nvSpPr>
          <p:cNvPr id="363" name="Google Shape;363;p28"/>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9"/>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Keep everything under version control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txBox="1"/>
          <p:nvPr>
            <p:ph type="title"/>
          </p:nvPr>
        </p:nvSpPr>
        <p:spPr>
          <a:xfrm>
            <a:off x="457200" y="896650"/>
            <a:ext cx="5138700" cy="54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374" name="Google Shape;374;p30"/>
          <p:cNvSpPr txBox="1"/>
          <p:nvPr>
            <p:ph idx="1" type="body"/>
          </p:nvPr>
        </p:nvSpPr>
        <p:spPr>
          <a:xfrm>
            <a:off x="457200" y="1657350"/>
            <a:ext cx="5436300" cy="3180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Everything - not just software code</a:t>
            </a:r>
            <a:endParaRPr/>
          </a:p>
          <a:p>
            <a:pPr indent="-381000" lvl="0" marL="457200" rtl="0" algn="l">
              <a:spcBef>
                <a:spcPts val="0"/>
              </a:spcBef>
              <a:spcAft>
                <a:spcPts val="0"/>
              </a:spcAft>
              <a:buSzPts val="2400"/>
              <a:buChar char="▹"/>
            </a:pPr>
            <a:r>
              <a:rPr lang="en"/>
              <a:t>Not about having backups (side effect)</a:t>
            </a:r>
            <a:endParaRPr/>
          </a:p>
          <a:p>
            <a:pPr indent="-381000" lvl="0" marL="457200" rtl="0" algn="l">
              <a:spcBef>
                <a:spcPts val="0"/>
              </a:spcBef>
              <a:spcAft>
                <a:spcPts val="0"/>
              </a:spcAft>
              <a:buSzPts val="2400"/>
              <a:buChar char="▹"/>
            </a:pPr>
            <a:r>
              <a:rPr lang="en"/>
              <a:t>About documenting &amp; annotating -process of creation</a:t>
            </a:r>
            <a:endParaRPr/>
          </a:p>
          <a:p>
            <a:pPr indent="0" lvl="0" marL="457200" rtl="0" algn="l">
              <a:spcBef>
                <a:spcPts val="600"/>
              </a:spcBef>
              <a:spcAft>
                <a:spcPts val="0"/>
              </a:spcAft>
              <a:buNone/>
            </a:pPr>
            <a:r>
              <a:t/>
            </a:r>
            <a:endParaRPr/>
          </a:p>
        </p:txBody>
      </p:sp>
      <p:sp>
        <p:nvSpPr>
          <p:cNvPr id="375" name="Google Shape;375;p30"/>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1"/>
          <p:cNvSpPr txBox="1"/>
          <p:nvPr>
            <p:ph idx="4294967295" type="ctrTitle"/>
          </p:nvPr>
        </p:nvSpPr>
        <p:spPr>
          <a:xfrm>
            <a:off x="816225" y="2268067"/>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Code that is not annotated with its history and its motivations suffers to an extreme degree of entropy, becoming more and more difficult to understand.</a:t>
            </a:r>
            <a:endParaRPr>
              <a:solidFill>
                <a:srgbClr val="FFFFFF"/>
              </a:solidFill>
            </a:endParaRPr>
          </a:p>
        </p:txBody>
      </p:sp>
      <p:sp>
        <p:nvSpPr>
          <p:cNvPr id="381" name="Google Shape;381;p31"/>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It’s not about “can we build it?”, it’s about “should we build it?”</a:t>
            </a:r>
            <a:endParaRPr/>
          </a:p>
        </p:txBody>
      </p:sp>
      <p:sp>
        <p:nvSpPr>
          <p:cNvPr id="248" name="Google Shape;248;p14"/>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457200" y="363250"/>
            <a:ext cx="5138700" cy="54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387" name="Google Shape;387;p32"/>
          <p:cNvSpPr txBox="1"/>
          <p:nvPr>
            <p:ph idx="1" type="body"/>
          </p:nvPr>
        </p:nvSpPr>
        <p:spPr>
          <a:xfrm>
            <a:off x="457200" y="1200150"/>
            <a:ext cx="5436300" cy="3180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Lifecycle completely different than of code</a:t>
            </a:r>
            <a:endParaRPr/>
          </a:p>
          <a:p>
            <a:pPr indent="-381000" lvl="0" marL="457200" rtl="0" algn="l">
              <a:spcBef>
                <a:spcPts val="0"/>
              </a:spcBef>
              <a:spcAft>
                <a:spcPts val="0"/>
              </a:spcAft>
              <a:buSzPts val="2400"/>
              <a:buChar char="▹"/>
            </a:pPr>
            <a:r>
              <a:rPr lang="en"/>
              <a:t>Sensitive information don’t checkin</a:t>
            </a:r>
            <a:endParaRPr/>
          </a:p>
          <a:p>
            <a:pPr indent="-381000" lvl="0" marL="457200" rtl="0" algn="l">
              <a:spcBef>
                <a:spcPts val="0"/>
              </a:spcBef>
              <a:spcAft>
                <a:spcPts val="0"/>
              </a:spcAft>
              <a:buSzPts val="2400"/>
              <a:buChar char="▹"/>
            </a:pPr>
            <a:r>
              <a:rPr lang="en"/>
              <a:t>Config information </a:t>
            </a:r>
            <a:endParaRPr/>
          </a:p>
          <a:p>
            <a:pPr indent="-381000" lvl="1" marL="914400" rtl="0" algn="l">
              <a:spcBef>
                <a:spcPts val="0"/>
              </a:spcBef>
              <a:spcAft>
                <a:spcPts val="0"/>
              </a:spcAft>
              <a:buSzPts val="2400"/>
              <a:buChar char="￭"/>
            </a:pPr>
            <a:r>
              <a:rPr lang="en"/>
              <a:t>Modular</a:t>
            </a:r>
            <a:endParaRPr/>
          </a:p>
          <a:p>
            <a:pPr indent="-381000" lvl="1" marL="914400" rtl="0" algn="l">
              <a:spcBef>
                <a:spcPts val="0"/>
              </a:spcBef>
              <a:spcAft>
                <a:spcPts val="0"/>
              </a:spcAft>
              <a:buSzPts val="2400"/>
              <a:buChar char="￭"/>
            </a:pPr>
            <a:r>
              <a:rPr lang="en"/>
              <a:t>Encapsulated</a:t>
            </a:r>
            <a:endParaRPr/>
          </a:p>
          <a:p>
            <a:pPr indent="-381000" lvl="1" marL="914400" rtl="0" algn="l">
              <a:spcBef>
                <a:spcPts val="0"/>
              </a:spcBef>
              <a:spcAft>
                <a:spcPts val="0"/>
              </a:spcAft>
              <a:buSzPts val="2400"/>
              <a:buChar char="￭"/>
            </a:pPr>
            <a:r>
              <a:rPr lang="en"/>
              <a:t>No knock-on effect - unrelated configuration</a:t>
            </a:r>
            <a:endParaRPr/>
          </a:p>
          <a:p>
            <a:pPr indent="0" lvl="0" marL="457200" rtl="0" algn="l">
              <a:spcBef>
                <a:spcPts val="600"/>
              </a:spcBef>
              <a:spcAft>
                <a:spcPts val="0"/>
              </a:spcAft>
              <a:buNone/>
            </a:pPr>
            <a:r>
              <a:t/>
            </a:r>
            <a:endParaRPr/>
          </a:p>
        </p:txBody>
      </p:sp>
      <p:sp>
        <p:nvSpPr>
          <p:cNvPr id="388" name="Google Shape;388;p32"/>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457200" y="363250"/>
            <a:ext cx="5138700" cy="54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394" name="Google Shape;394;p33"/>
          <p:cNvSpPr txBox="1"/>
          <p:nvPr>
            <p:ph idx="1" type="body"/>
          </p:nvPr>
        </p:nvSpPr>
        <p:spPr>
          <a:xfrm>
            <a:off x="457200" y="1047750"/>
            <a:ext cx="5615700" cy="38070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rgbClr val="A5B0FE"/>
              </a:buClr>
              <a:buSzPts val="2400"/>
              <a:buFont typeface="Barlow Light"/>
              <a:buChar char="▹"/>
            </a:pPr>
            <a:r>
              <a:rPr lang="en"/>
              <a:t>Be minimalistic (simple &amp; focused)</a:t>
            </a:r>
            <a:endParaRPr/>
          </a:p>
          <a:p>
            <a:pPr indent="-381000" lvl="1" marL="914400" marR="0" rtl="0" algn="l">
              <a:lnSpc>
                <a:spcPct val="100000"/>
              </a:lnSpc>
              <a:spcBef>
                <a:spcPts val="0"/>
              </a:spcBef>
              <a:spcAft>
                <a:spcPts val="0"/>
              </a:spcAft>
              <a:buSzPts val="2400"/>
              <a:buChar char="￭"/>
            </a:pPr>
            <a:r>
              <a:rPr lang="en"/>
              <a:t>“Requirement” document</a:t>
            </a:r>
            <a:endParaRPr/>
          </a:p>
          <a:p>
            <a:pPr indent="-381000" lvl="1" marL="914400" marR="0" rtl="0" algn="l">
              <a:lnSpc>
                <a:spcPct val="100000"/>
              </a:lnSpc>
              <a:spcBef>
                <a:spcPts val="0"/>
              </a:spcBef>
              <a:spcAft>
                <a:spcPts val="0"/>
              </a:spcAft>
              <a:buSzPts val="2400"/>
              <a:buChar char="￭"/>
            </a:pPr>
            <a:r>
              <a:rPr lang="en"/>
              <a:t>Deployment script</a:t>
            </a:r>
            <a:endParaRPr/>
          </a:p>
          <a:p>
            <a:pPr indent="-381000" lvl="1" marL="914400" marR="0" rtl="0" algn="l">
              <a:lnSpc>
                <a:spcPct val="100000"/>
              </a:lnSpc>
              <a:spcBef>
                <a:spcPts val="0"/>
              </a:spcBef>
              <a:spcAft>
                <a:spcPts val="0"/>
              </a:spcAft>
              <a:buSzPts val="2400"/>
              <a:buChar char="￭"/>
            </a:pPr>
            <a:r>
              <a:rPr lang="en"/>
              <a:t>Db creation </a:t>
            </a:r>
            <a:endParaRPr/>
          </a:p>
          <a:p>
            <a:pPr indent="-381000" lvl="1" marL="914400" marR="0" rtl="0" algn="l">
              <a:lnSpc>
                <a:spcPct val="100000"/>
              </a:lnSpc>
              <a:spcBef>
                <a:spcPts val="0"/>
              </a:spcBef>
              <a:spcAft>
                <a:spcPts val="0"/>
              </a:spcAft>
              <a:buSzPts val="2400"/>
              <a:buChar char="￭"/>
            </a:pPr>
            <a:r>
              <a:rPr lang="en"/>
              <a:t>And other </a:t>
            </a:r>
            <a:r>
              <a:rPr lang="en"/>
              <a:t>similar</a:t>
            </a:r>
            <a:r>
              <a:rPr lang="en"/>
              <a:t> examples</a:t>
            </a:r>
            <a:endParaRPr/>
          </a:p>
          <a:p>
            <a:pPr indent="-381000" lvl="0" marL="457200" marR="0" rtl="0" algn="l">
              <a:lnSpc>
                <a:spcPct val="100000"/>
              </a:lnSpc>
              <a:spcBef>
                <a:spcPts val="0"/>
              </a:spcBef>
              <a:spcAft>
                <a:spcPts val="0"/>
              </a:spcAft>
              <a:buSzPts val="2400"/>
              <a:buChar char="▹"/>
            </a:pPr>
            <a:r>
              <a:rPr lang="en"/>
              <a:t>Relevant version should be identifiable for any given build</a:t>
            </a:r>
            <a:endParaRPr/>
          </a:p>
          <a:p>
            <a:pPr indent="-381000" lvl="1" marL="914400" marR="0" rtl="0" algn="l">
              <a:lnSpc>
                <a:spcPct val="100000"/>
              </a:lnSpc>
              <a:spcBef>
                <a:spcPts val="0"/>
              </a:spcBef>
              <a:spcAft>
                <a:spcPts val="0"/>
              </a:spcAft>
              <a:buSzPts val="2400"/>
              <a:buChar char="￭"/>
            </a:pPr>
            <a:r>
              <a:rPr lang="en"/>
              <a:t>Build number/ change set number - that references every piece</a:t>
            </a:r>
            <a:endParaRPr/>
          </a:p>
          <a:p>
            <a:pPr indent="0" lvl="0" marL="457200" rtl="0" algn="l">
              <a:spcBef>
                <a:spcPts val="600"/>
              </a:spcBef>
              <a:spcAft>
                <a:spcPts val="0"/>
              </a:spcAft>
              <a:buNone/>
            </a:pPr>
            <a:r>
              <a:t/>
            </a:r>
            <a:endParaRPr/>
          </a:p>
        </p:txBody>
      </p:sp>
      <p:sp>
        <p:nvSpPr>
          <p:cNvPr id="395" name="Google Shape;395;p33"/>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34"/>
          <p:cNvSpPr txBox="1"/>
          <p:nvPr>
            <p:ph idx="4294967295" type="title"/>
          </p:nvPr>
        </p:nvSpPr>
        <p:spPr>
          <a:xfrm>
            <a:off x="500400" y="1725325"/>
            <a:ext cx="81432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ASK YOURSELF</a:t>
            </a:r>
            <a:endParaRPr sz="3600">
              <a:solidFill>
                <a:srgbClr val="FFFFFF"/>
              </a:solidFill>
            </a:endParaRPr>
          </a:p>
        </p:txBody>
      </p:sp>
      <p:sp>
        <p:nvSpPr>
          <p:cNvPr id="401" name="Google Shape;401;p34"/>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5"/>
          <p:cNvSpPr txBox="1"/>
          <p:nvPr>
            <p:ph idx="4294967295" type="ctrTitle"/>
          </p:nvPr>
        </p:nvSpPr>
        <p:spPr>
          <a:xfrm>
            <a:off x="816225" y="2268067"/>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Could you completely re-create your live environment (like production), excluding production date, from scratch with the version-controlled assets that you store?</a:t>
            </a:r>
            <a:endParaRPr>
              <a:solidFill>
                <a:srgbClr val="FFFFFF"/>
              </a:solidFill>
            </a:endParaRPr>
          </a:p>
        </p:txBody>
      </p:sp>
      <p:sp>
        <p:nvSpPr>
          <p:cNvPr id="407" name="Google Shape;407;p35"/>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6"/>
          <p:cNvSpPr txBox="1"/>
          <p:nvPr>
            <p:ph idx="4294967295" type="ctrTitle"/>
          </p:nvPr>
        </p:nvSpPr>
        <p:spPr>
          <a:xfrm>
            <a:off x="740025" y="1887067"/>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Can you regress to an earlier, known good state of your application?</a:t>
            </a:r>
            <a:endParaRPr>
              <a:solidFill>
                <a:srgbClr val="FFFFFF"/>
              </a:solidFill>
            </a:endParaRPr>
          </a:p>
        </p:txBody>
      </p:sp>
      <p:sp>
        <p:nvSpPr>
          <p:cNvPr id="413" name="Google Shape;413;p36"/>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7"/>
          <p:cNvSpPr txBox="1"/>
          <p:nvPr>
            <p:ph type="ctrTitle"/>
          </p:nvPr>
        </p:nvSpPr>
        <p:spPr>
          <a:xfrm>
            <a:off x="1893925" y="1134150"/>
            <a:ext cx="4899000" cy="34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r>
              <a:rPr lang="en"/>
              <a:t>. </a:t>
            </a:r>
            <a:r>
              <a:rPr lang="en"/>
              <a:t>If it hurts, do it more often — bring the pain forward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8"/>
          <p:cNvSpPr txBox="1"/>
          <p:nvPr>
            <p:ph idx="1" type="body"/>
          </p:nvPr>
        </p:nvSpPr>
        <p:spPr>
          <a:xfrm>
            <a:off x="6390750" y="439500"/>
            <a:ext cx="2122500" cy="4264200"/>
          </a:xfrm>
          <a:prstGeom prst="rect">
            <a:avLst/>
          </a:prstGeom>
        </p:spPr>
        <p:txBody>
          <a:bodyPr anchorCtr="0" anchor="ctr" bIns="91425" lIns="91425" spcFirstLastPara="1" rIns="91425" wrap="square" tIns="91425">
            <a:noAutofit/>
          </a:bodyPr>
          <a:lstStyle/>
          <a:p>
            <a:pPr indent="0" lvl="0" marL="0" rtl="0" algn="l">
              <a:spcBef>
                <a:spcPts val="360"/>
              </a:spcBef>
              <a:spcAft>
                <a:spcPts val="0"/>
              </a:spcAft>
              <a:buNone/>
            </a:pPr>
            <a:r>
              <a:t/>
            </a:r>
            <a:endParaRPr/>
          </a:p>
        </p:txBody>
      </p:sp>
      <p:sp>
        <p:nvSpPr>
          <p:cNvPr id="424" name="Google Shape;424;p38"/>
          <p:cNvSpPr txBox="1"/>
          <p:nvPr/>
        </p:nvSpPr>
        <p:spPr>
          <a:xfrm>
            <a:off x="76200" y="304800"/>
            <a:ext cx="6150600" cy="46500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Miriam Libre"/>
              <a:buChar char="●"/>
            </a:pPr>
            <a:r>
              <a:rPr lang="en" sz="3000">
                <a:solidFill>
                  <a:schemeClr val="dk1"/>
                </a:solidFill>
                <a:latin typeface="Miriam Libre"/>
                <a:ea typeface="Miriam Libre"/>
                <a:cs typeface="Miriam Libre"/>
                <a:sym typeface="Miriam Libre"/>
              </a:rPr>
              <a:t>Don’t do it at the end</a:t>
            </a:r>
            <a:endParaRPr sz="3000">
              <a:solidFill>
                <a:schemeClr val="dk1"/>
              </a:solidFill>
              <a:latin typeface="Miriam Libre"/>
              <a:ea typeface="Miriam Libre"/>
              <a:cs typeface="Miriam Libre"/>
              <a:sym typeface="Miriam Libre"/>
            </a:endParaRPr>
          </a:p>
          <a:p>
            <a:pPr indent="-419100" lvl="0" marL="457200" rtl="0" algn="l">
              <a:spcBef>
                <a:spcPts val="0"/>
              </a:spcBef>
              <a:spcAft>
                <a:spcPts val="0"/>
              </a:spcAft>
              <a:buClr>
                <a:schemeClr val="dk1"/>
              </a:buClr>
              <a:buSzPts val="3000"/>
              <a:buFont typeface="Miriam Libre"/>
              <a:buChar char="●"/>
            </a:pPr>
            <a:r>
              <a:rPr lang="en" sz="3000">
                <a:solidFill>
                  <a:schemeClr val="dk1"/>
                </a:solidFill>
                <a:latin typeface="Miriam Libre"/>
                <a:ea typeface="Miriam Libre"/>
                <a:cs typeface="Miriam Libre"/>
                <a:sym typeface="Miriam Libre"/>
              </a:rPr>
              <a:t>Do it continually from the beginning</a:t>
            </a:r>
            <a:endParaRPr sz="3000">
              <a:solidFill>
                <a:schemeClr val="dk1"/>
              </a:solidFill>
              <a:latin typeface="Miriam Libre"/>
              <a:ea typeface="Miriam Libre"/>
              <a:cs typeface="Miriam Libre"/>
              <a:sym typeface="Miriam Libre"/>
            </a:endParaRPr>
          </a:p>
          <a:p>
            <a:pPr indent="-419100" lvl="0" marL="457200" rtl="0" algn="l">
              <a:spcBef>
                <a:spcPts val="0"/>
              </a:spcBef>
              <a:spcAft>
                <a:spcPts val="0"/>
              </a:spcAft>
              <a:buClr>
                <a:schemeClr val="dk1"/>
              </a:buClr>
              <a:buSzPts val="3000"/>
              <a:buFont typeface="Miriam Libre"/>
              <a:buChar char="●"/>
            </a:pPr>
            <a:r>
              <a:rPr lang="en" sz="3000">
                <a:solidFill>
                  <a:schemeClr val="dk1"/>
                </a:solidFill>
                <a:latin typeface="Miriam Libre"/>
                <a:ea typeface="Miriam Libre"/>
                <a:cs typeface="Miriam Libre"/>
                <a:sym typeface="Miriam Libre"/>
              </a:rPr>
              <a:t>Application and build scripts need testing</a:t>
            </a:r>
            <a:endParaRPr sz="3000">
              <a:solidFill>
                <a:schemeClr val="dk1"/>
              </a:solidFill>
              <a:latin typeface="Miriam Libre"/>
              <a:ea typeface="Miriam Libre"/>
              <a:cs typeface="Miriam Libre"/>
              <a:sym typeface="Miriam Libre"/>
            </a:endParaRPr>
          </a:p>
          <a:p>
            <a:pPr indent="-419100" lvl="0" marL="457200" rtl="0" algn="l">
              <a:spcBef>
                <a:spcPts val="0"/>
              </a:spcBef>
              <a:spcAft>
                <a:spcPts val="0"/>
              </a:spcAft>
              <a:buClr>
                <a:schemeClr val="dk1"/>
              </a:buClr>
              <a:buSzPts val="3000"/>
              <a:buFont typeface="Miriam Libre"/>
              <a:buChar char="●"/>
            </a:pPr>
            <a:r>
              <a:rPr lang="en" sz="3000">
                <a:solidFill>
                  <a:schemeClr val="dk1"/>
                </a:solidFill>
                <a:latin typeface="Miriam Libre"/>
                <a:ea typeface="Miriam Libre"/>
                <a:cs typeface="Miriam Libre"/>
                <a:sym typeface="Miriam Libre"/>
              </a:rPr>
              <a:t>So do your configuration settings</a:t>
            </a:r>
            <a:endParaRPr sz="3000">
              <a:solidFill>
                <a:schemeClr val="dk1"/>
              </a:solidFill>
              <a:latin typeface="Miriam Libre"/>
              <a:ea typeface="Miriam Libre"/>
              <a:cs typeface="Miriam Libre"/>
              <a:sym typeface="Miriam Libre"/>
            </a:endParaRPr>
          </a:p>
          <a:p>
            <a:pPr indent="-419100" lvl="0" marL="457200" rtl="0" algn="l">
              <a:spcBef>
                <a:spcPts val="0"/>
              </a:spcBef>
              <a:spcAft>
                <a:spcPts val="0"/>
              </a:spcAft>
              <a:buClr>
                <a:schemeClr val="dk1"/>
              </a:buClr>
              <a:buSzPts val="3000"/>
              <a:buFont typeface="Miriam Libre"/>
              <a:buChar char="●"/>
            </a:pPr>
            <a:r>
              <a:rPr lang="en" sz="3000">
                <a:solidFill>
                  <a:schemeClr val="dk1"/>
                </a:solidFill>
                <a:latin typeface="Miriam Libre"/>
                <a:ea typeface="Miriam Libre"/>
                <a:cs typeface="Miriam Libre"/>
                <a:sym typeface="Miriam Libre"/>
              </a:rPr>
              <a:t>References to external - are good</a:t>
            </a:r>
            <a:endParaRPr sz="30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3000">
              <a:solidFill>
                <a:schemeClr val="dk1"/>
              </a:solidFill>
              <a:latin typeface="Miriam Libre"/>
              <a:ea typeface="Miriam Libre"/>
              <a:cs typeface="Miriam Libre"/>
              <a:sym typeface="Miriam Libre"/>
            </a:endParaRPr>
          </a:p>
        </p:txBody>
      </p:sp>
      <p:pic>
        <p:nvPicPr>
          <p:cNvPr id="425" name="Google Shape;425;p38"/>
          <p:cNvPicPr preferRelativeResize="0"/>
          <p:nvPr/>
        </p:nvPicPr>
        <p:blipFill>
          <a:blip r:embed="rId3">
            <a:alphaModFix/>
          </a:blip>
          <a:stretch>
            <a:fillRect/>
          </a:stretch>
        </p:blipFill>
        <p:spPr>
          <a:xfrm>
            <a:off x="6085950" y="1066800"/>
            <a:ext cx="2746125" cy="2815950"/>
          </a:xfrm>
          <a:prstGeom prst="rect">
            <a:avLst/>
          </a:prstGeom>
          <a:noFill/>
          <a:ln>
            <a:noFill/>
          </a:ln>
        </p:spPr>
      </p:pic>
      <p:sp>
        <p:nvSpPr>
          <p:cNvPr id="426" name="Google Shape;426;p3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9"/>
          <p:cNvSpPr txBox="1"/>
          <p:nvPr>
            <p:ph type="title"/>
          </p:nvPr>
        </p:nvSpPr>
        <p:spPr>
          <a:xfrm>
            <a:off x="457200" y="1297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At a minimum</a:t>
            </a:r>
            <a:endParaRPr sz="3600"/>
          </a:p>
        </p:txBody>
      </p:sp>
      <p:sp>
        <p:nvSpPr>
          <p:cNvPr id="432" name="Google Shape;432;p3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
        <p:nvSpPr>
          <p:cNvPr id="433" name="Google Shape;433;p39"/>
          <p:cNvSpPr txBox="1"/>
          <p:nvPr/>
        </p:nvSpPr>
        <p:spPr>
          <a:xfrm>
            <a:off x="0" y="1032125"/>
            <a:ext cx="5677500" cy="4050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Unit Test</a:t>
            </a:r>
            <a:endParaRPr sz="1800">
              <a:solidFill>
                <a:schemeClr val="dk1"/>
              </a:solidFill>
              <a:latin typeface="Miriam Libre"/>
              <a:ea typeface="Miriam Libre"/>
              <a:cs typeface="Miriam Libre"/>
              <a:sym typeface="Miriam Libre"/>
            </a:endParaRPr>
          </a:p>
          <a:p>
            <a:pPr indent="-342900" lvl="1" marL="9144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Run periodically</a:t>
            </a:r>
            <a:endParaRPr sz="1800">
              <a:solidFill>
                <a:schemeClr val="dk1"/>
              </a:solidFill>
              <a:latin typeface="Miriam Libre"/>
              <a:ea typeface="Miriam Libre"/>
              <a:cs typeface="Miriam Libre"/>
              <a:sym typeface="Miriam Libre"/>
            </a:endParaRPr>
          </a:p>
          <a:p>
            <a:pPr indent="-342900" lvl="1" marL="9144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Often after every change</a:t>
            </a:r>
            <a:endParaRPr sz="1800">
              <a:solidFill>
                <a:schemeClr val="dk1"/>
              </a:solidFill>
              <a:latin typeface="Miriam Libre"/>
              <a:ea typeface="Miriam Libre"/>
              <a:cs typeface="Miriam Libre"/>
              <a:sym typeface="Miriam Libre"/>
            </a:endParaRPr>
          </a:p>
          <a:p>
            <a:pPr indent="-342900" lvl="1" marL="9144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Sooner - catch problem</a:t>
            </a:r>
            <a:endParaRPr sz="1800">
              <a:solidFill>
                <a:schemeClr val="dk1"/>
              </a:solidFill>
              <a:latin typeface="Miriam Libre"/>
              <a:ea typeface="Miriam Libre"/>
              <a:cs typeface="Miriam Libre"/>
              <a:sym typeface="Miriam Libre"/>
            </a:endParaRPr>
          </a:p>
          <a:p>
            <a:pPr indent="-342900" lvl="0" marL="4572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Component Test</a:t>
            </a:r>
            <a:endParaRPr sz="1800">
              <a:solidFill>
                <a:schemeClr val="dk1"/>
              </a:solidFill>
              <a:latin typeface="Miriam Libre"/>
              <a:ea typeface="Miriam Libre"/>
              <a:cs typeface="Miriam Libre"/>
              <a:sym typeface="Miriam Libre"/>
            </a:endParaRPr>
          </a:p>
          <a:p>
            <a:pPr indent="-342900" lvl="1" marL="9144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specific module or program</a:t>
            </a:r>
            <a:endParaRPr sz="1800">
              <a:solidFill>
                <a:schemeClr val="dk1"/>
              </a:solidFill>
              <a:latin typeface="Miriam Libre"/>
              <a:ea typeface="Miriam Libre"/>
              <a:cs typeface="Miriam Libre"/>
              <a:sym typeface="Miriam Libre"/>
            </a:endParaRPr>
          </a:p>
          <a:p>
            <a:pPr indent="-342900" lvl="1" marL="9144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isolation from rest of the system depending on the life cycle model</a:t>
            </a:r>
            <a:endParaRPr sz="1800">
              <a:solidFill>
                <a:schemeClr val="dk1"/>
              </a:solidFill>
              <a:latin typeface="Miriam Libre"/>
              <a:ea typeface="Miriam Libre"/>
              <a:cs typeface="Miriam Libre"/>
              <a:sym typeface="Miriam Libre"/>
            </a:endParaRPr>
          </a:p>
          <a:p>
            <a:pPr indent="-342900" lvl="1" marL="9144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like unit testing - uses real data instead of dummy data for testing </a:t>
            </a:r>
            <a:endParaRPr sz="1800">
              <a:solidFill>
                <a:schemeClr val="dk1"/>
              </a:solidFill>
              <a:latin typeface="Miriam Libre"/>
              <a:ea typeface="Miriam Libre"/>
              <a:cs typeface="Miriam Libre"/>
              <a:sym typeface="Miriam Libre"/>
            </a:endParaRPr>
          </a:p>
          <a:p>
            <a:pPr indent="-342900" lvl="0" marL="4572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Acceptance Test</a:t>
            </a:r>
            <a:endParaRPr sz="1800">
              <a:solidFill>
                <a:schemeClr val="dk1"/>
              </a:solidFill>
              <a:latin typeface="Miriam Libre"/>
              <a:ea typeface="Miriam Libre"/>
              <a:cs typeface="Miriam Libre"/>
              <a:sym typeface="Miriam Libre"/>
            </a:endParaRPr>
          </a:p>
          <a:p>
            <a:pPr indent="-342900" lvl="1" marL="9144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criteria decided by the business </a:t>
            </a:r>
            <a:endParaRPr sz="1800">
              <a:solidFill>
                <a:schemeClr val="dk1"/>
              </a:solidFill>
              <a:latin typeface="Miriam Libre"/>
              <a:ea typeface="Miriam Libre"/>
              <a:cs typeface="Miriam Libre"/>
              <a:sym typeface="Miriam Libre"/>
            </a:endParaRPr>
          </a:p>
          <a:p>
            <a:pPr indent="-342900" lvl="1" marL="914400" rtl="0" algn="l">
              <a:spcBef>
                <a:spcPts val="0"/>
              </a:spcBef>
              <a:spcAft>
                <a:spcPts val="0"/>
              </a:spcAft>
              <a:buClr>
                <a:schemeClr val="dk1"/>
              </a:buClr>
              <a:buSzPts val="1800"/>
              <a:buFont typeface="Miriam Libre"/>
              <a:buChar char="○"/>
            </a:pPr>
            <a:r>
              <a:rPr lang="en" sz="1800">
                <a:solidFill>
                  <a:schemeClr val="dk1"/>
                </a:solidFill>
                <a:latin typeface="Miriam Libre"/>
                <a:ea typeface="Miriam Libre"/>
                <a:cs typeface="Miriam Libre"/>
                <a:sym typeface="Miriam Libre"/>
              </a:rPr>
              <a:t>capacity, functionality, availability, scalability, and security</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7" name="Shape 437"/>
        <p:cNvGrpSpPr/>
        <p:nvPr/>
      </p:nvGrpSpPr>
      <p:grpSpPr>
        <a:xfrm>
          <a:off x="0" y="0"/>
          <a:ext cx="0" cy="0"/>
          <a:chOff x="0" y="0"/>
          <a:chExt cx="0" cy="0"/>
        </a:xfrm>
      </p:grpSpPr>
      <p:sp>
        <p:nvSpPr>
          <p:cNvPr id="438" name="Google Shape;438;p40"/>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39" name="Google Shape;439;p40"/>
          <p:cNvPicPr preferRelativeResize="0"/>
          <p:nvPr/>
        </p:nvPicPr>
        <p:blipFill>
          <a:blip r:embed="rId3">
            <a:alphaModFix/>
          </a:blip>
          <a:stretch>
            <a:fillRect/>
          </a:stretch>
        </p:blipFill>
        <p:spPr>
          <a:xfrm>
            <a:off x="2125225" y="304800"/>
            <a:ext cx="4794584" cy="4502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1"/>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
        <p:nvSpPr>
          <p:cNvPr id="445" name="Google Shape;445;p41"/>
          <p:cNvSpPr txBox="1"/>
          <p:nvPr/>
        </p:nvSpPr>
        <p:spPr>
          <a:xfrm>
            <a:off x="864150" y="2716400"/>
            <a:ext cx="7214700" cy="17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Miriam Libre"/>
                <a:ea typeface="Miriam Libre"/>
                <a:cs typeface="Miriam Libre"/>
                <a:sym typeface="Miriam Libre"/>
              </a:rPr>
              <a:t>Don’t comment out failing test. Delete it if it’s not relevant or refactor the test.</a:t>
            </a:r>
            <a:endParaRPr sz="3000">
              <a:solidFill>
                <a:schemeClr val="lt1"/>
              </a:solidFill>
              <a:latin typeface="Miriam Libre"/>
              <a:ea typeface="Miriam Libre"/>
              <a:cs typeface="Miriam Libre"/>
              <a:sym typeface="Miriam Libre"/>
            </a:endParaRPr>
          </a:p>
        </p:txBody>
      </p:sp>
      <p:pic>
        <p:nvPicPr>
          <p:cNvPr id="446" name="Google Shape;446;p41"/>
          <p:cNvPicPr preferRelativeResize="0"/>
          <p:nvPr/>
        </p:nvPicPr>
        <p:blipFill>
          <a:blip r:embed="rId3">
            <a:alphaModFix/>
          </a:blip>
          <a:stretch>
            <a:fillRect/>
          </a:stretch>
        </p:blipFill>
        <p:spPr>
          <a:xfrm>
            <a:off x="3313363" y="291400"/>
            <a:ext cx="2517275" cy="251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5"/>
          <p:cNvSpPr txBox="1"/>
          <p:nvPr>
            <p:ph type="ctrTitle"/>
          </p:nvPr>
        </p:nvSpPr>
        <p:spPr>
          <a:xfrm>
            <a:off x="1323900" y="810950"/>
            <a:ext cx="6257100" cy="243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endParaRPr/>
          </a:p>
          <a:p>
            <a:pPr indent="0" lvl="0" marL="0" rtl="0" algn="ctr">
              <a:spcBef>
                <a:spcPts val="0"/>
              </a:spcBef>
              <a:spcAft>
                <a:spcPts val="0"/>
              </a:spcAft>
              <a:buNone/>
            </a:pPr>
            <a:r>
              <a:rPr lang="en"/>
              <a:t>Create a repeatable and reliable process</a:t>
            </a:r>
            <a:endParaRPr/>
          </a:p>
        </p:txBody>
      </p:sp>
      <p:sp>
        <p:nvSpPr>
          <p:cNvPr id="254" name="Google Shape;254;p15"/>
          <p:cNvSpPr txBox="1"/>
          <p:nvPr>
            <p:ph idx="1" type="subTitle"/>
          </p:nvPr>
        </p:nvSpPr>
        <p:spPr>
          <a:xfrm>
            <a:off x="2626350" y="3144854"/>
            <a:ext cx="38913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releasing software</a:t>
            </a:r>
            <a:endParaRPr/>
          </a:p>
        </p:txBody>
      </p:sp>
      <p:sp>
        <p:nvSpPr>
          <p:cNvPr id="255" name="Google Shape;25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0" name="Shape 450"/>
        <p:cNvGrpSpPr/>
        <p:nvPr/>
      </p:nvGrpSpPr>
      <p:grpSpPr>
        <a:xfrm>
          <a:off x="0" y="0"/>
          <a:ext cx="0" cy="0"/>
          <a:chOff x="0" y="0"/>
          <a:chExt cx="0" cy="0"/>
        </a:xfrm>
      </p:grpSpPr>
      <p:sp>
        <p:nvSpPr>
          <p:cNvPr id="451" name="Google Shape;451;p42"/>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52" name="Google Shape;452;p42"/>
          <p:cNvPicPr preferRelativeResize="0"/>
          <p:nvPr/>
        </p:nvPicPr>
        <p:blipFill>
          <a:blip r:embed="rId3">
            <a:alphaModFix/>
          </a:blip>
          <a:stretch>
            <a:fillRect/>
          </a:stretch>
        </p:blipFill>
        <p:spPr>
          <a:xfrm>
            <a:off x="850750" y="857275"/>
            <a:ext cx="7620000" cy="3324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3"/>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r>
              <a:rPr lang="en"/>
              <a:t>. </a:t>
            </a:r>
            <a:r>
              <a:rPr lang="en"/>
              <a:t>Keep the build and test process short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1" name="Shape 461"/>
        <p:cNvGrpSpPr/>
        <p:nvPr/>
      </p:nvGrpSpPr>
      <p:grpSpPr>
        <a:xfrm>
          <a:off x="0" y="0"/>
          <a:ext cx="0" cy="0"/>
          <a:chOff x="0" y="0"/>
          <a:chExt cx="0" cy="0"/>
        </a:xfrm>
      </p:grpSpPr>
      <p:sp>
        <p:nvSpPr>
          <p:cNvPr id="462" name="Google Shape;462;p44"/>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3" name="Google Shape;463;p44"/>
          <p:cNvSpPr txBox="1"/>
          <p:nvPr/>
        </p:nvSpPr>
        <p:spPr>
          <a:xfrm>
            <a:off x="0" y="480450"/>
            <a:ext cx="8933100" cy="4503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Miriam Libre"/>
              <a:buChar char="●"/>
            </a:pPr>
            <a:r>
              <a:rPr lang="en" sz="2000">
                <a:solidFill>
                  <a:schemeClr val="dk1"/>
                </a:solidFill>
                <a:latin typeface="Miriam Libre"/>
                <a:ea typeface="Miriam Libre"/>
                <a:cs typeface="Miriam Libre"/>
                <a:sym typeface="Miriam Libre"/>
              </a:rPr>
              <a:t>Longer - development team has to make incorrect assumption</a:t>
            </a:r>
            <a:endParaRPr sz="2000">
              <a:solidFill>
                <a:schemeClr val="dk1"/>
              </a:solidFill>
              <a:latin typeface="Miriam Libre"/>
              <a:ea typeface="Miriam Libre"/>
              <a:cs typeface="Miriam Libre"/>
              <a:sym typeface="Miriam Libre"/>
            </a:endParaRPr>
          </a:p>
          <a:p>
            <a:pPr indent="-355600" lvl="0" marL="457200" marR="0" rtl="0" algn="l">
              <a:lnSpc>
                <a:spcPct val="100000"/>
              </a:lnSpc>
              <a:spcBef>
                <a:spcPts val="0"/>
              </a:spcBef>
              <a:spcAft>
                <a:spcPts val="0"/>
              </a:spcAft>
              <a:buClr>
                <a:schemeClr val="dk1"/>
              </a:buClr>
              <a:buSzPts val="2000"/>
              <a:buFont typeface="Miriam Libre"/>
              <a:buChar char="●"/>
            </a:pPr>
            <a:r>
              <a:rPr lang="en" sz="2000">
                <a:solidFill>
                  <a:schemeClr val="dk1"/>
                </a:solidFill>
                <a:latin typeface="Miriam Libre"/>
                <a:ea typeface="Miriam Libre"/>
                <a:cs typeface="Miriam Libre"/>
                <a:sym typeface="Miriam Libre"/>
              </a:rPr>
              <a:t>longer it will take them to fix it</a:t>
            </a:r>
            <a:endParaRPr sz="2000">
              <a:solidFill>
                <a:schemeClr val="dk1"/>
              </a:solidFill>
              <a:latin typeface="Miriam Libre"/>
              <a:ea typeface="Miriam Libre"/>
              <a:cs typeface="Miriam Libre"/>
              <a:sym typeface="Miriam Libre"/>
            </a:endParaRPr>
          </a:p>
          <a:p>
            <a:pPr indent="-355600" lvl="0" marL="457200" marR="0" rtl="0" algn="l">
              <a:lnSpc>
                <a:spcPct val="100000"/>
              </a:lnSpc>
              <a:spcBef>
                <a:spcPts val="0"/>
              </a:spcBef>
              <a:spcAft>
                <a:spcPts val="0"/>
              </a:spcAft>
              <a:buClr>
                <a:schemeClr val="dk1"/>
              </a:buClr>
              <a:buSzPts val="2000"/>
              <a:buFont typeface="Miriam Libre"/>
              <a:buChar char="●"/>
            </a:pPr>
            <a:r>
              <a:rPr lang="en" sz="2000">
                <a:solidFill>
                  <a:schemeClr val="dk1"/>
                </a:solidFill>
                <a:latin typeface="Miriam Libre"/>
                <a:ea typeface="Miriam Libre"/>
                <a:cs typeface="Miriam Libre"/>
                <a:sym typeface="Miriam Libre"/>
              </a:rPr>
              <a:t>Speed is essential </a:t>
            </a:r>
            <a:endParaRPr sz="2000">
              <a:solidFill>
                <a:schemeClr val="dk1"/>
              </a:solidFill>
              <a:latin typeface="Miriam Libre"/>
              <a:ea typeface="Miriam Libre"/>
              <a:cs typeface="Miriam Libre"/>
              <a:sym typeface="Miriam Libre"/>
            </a:endParaRPr>
          </a:p>
          <a:p>
            <a:pPr indent="-355600" lvl="1" marL="914400" marR="0" rtl="0" algn="l">
              <a:lnSpc>
                <a:spcPct val="100000"/>
              </a:lnSpc>
              <a:spcBef>
                <a:spcPts val="0"/>
              </a:spcBef>
              <a:spcAft>
                <a:spcPts val="0"/>
              </a:spcAft>
              <a:buClr>
                <a:schemeClr val="dk1"/>
              </a:buClr>
              <a:buSzPts val="2000"/>
              <a:buFont typeface="Miriam Libre"/>
              <a:buChar char="○"/>
            </a:pPr>
            <a:r>
              <a:rPr lang="en" sz="2000">
                <a:solidFill>
                  <a:schemeClr val="dk1"/>
                </a:solidFill>
                <a:latin typeface="Miriam Libre"/>
                <a:ea typeface="Miriam Libre"/>
                <a:cs typeface="Miriam Libre"/>
                <a:sym typeface="Miriam Libre"/>
              </a:rPr>
              <a:t>opportunity cost associated with not delivering software</a:t>
            </a:r>
            <a:endParaRPr sz="2000">
              <a:solidFill>
                <a:schemeClr val="dk1"/>
              </a:solidFill>
              <a:latin typeface="Miriam Libre"/>
              <a:ea typeface="Miriam Libre"/>
              <a:cs typeface="Miriam Libre"/>
              <a:sym typeface="Miriam Libre"/>
            </a:endParaRPr>
          </a:p>
          <a:p>
            <a:pPr indent="-355600" lvl="0" marL="457200" marR="0" rtl="0" algn="l">
              <a:lnSpc>
                <a:spcPct val="100000"/>
              </a:lnSpc>
              <a:spcBef>
                <a:spcPts val="0"/>
              </a:spcBef>
              <a:spcAft>
                <a:spcPts val="0"/>
              </a:spcAft>
              <a:buClr>
                <a:schemeClr val="dk1"/>
              </a:buClr>
              <a:buSzPts val="2000"/>
              <a:buFont typeface="Miriam Libre"/>
              <a:buChar char="●"/>
            </a:pPr>
            <a:r>
              <a:rPr lang="en" sz="2000">
                <a:solidFill>
                  <a:schemeClr val="dk1"/>
                </a:solidFill>
                <a:latin typeface="Miriam Libre"/>
                <a:ea typeface="Miriam Libre"/>
                <a:cs typeface="Miriam Libre"/>
                <a:sym typeface="Miriam Libre"/>
              </a:rPr>
              <a:t>Verify whether - features &amp; bug fixes are really useful</a:t>
            </a:r>
            <a:endParaRPr sz="2000">
              <a:solidFill>
                <a:schemeClr val="dk1"/>
              </a:solidFill>
              <a:latin typeface="Miriam Libre"/>
              <a:ea typeface="Miriam Libre"/>
              <a:cs typeface="Miriam Libre"/>
              <a:sym typeface="Miriam Libre"/>
            </a:endParaRPr>
          </a:p>
          <a:p>
            <a:pPr indent="-355600" lvl="0" marL="457200" marR="0" rtl="0" algn="l">
              <a:lnSpc>
                <a:spcPct val="100000"/>
              </a:lnSpc>
              <a:spcBef>
                <a:spcPts val="0"/>
              </a:spcBef>
              <a:spcAft>
                <a:spcPts val="0"/>
              </a:spcAft>
              <a:buClr>
                <a:schemeClr val="dk1"/>
              </a:buClr>
              <a:buSzPts val="2000"/>
              <a:buFont typeface="Miriam Libre"/>
              <a:buChar char="●"/>
            </a:pPr>
            <a:r>
              <a:rPr lang="en" sz="2000">
                <a:solidFill>
                  <a:schemeClr val="dk1"/>
                </a:solidFill>
                <a:latin typeface="Miriam Libre"/>
                <a:ea typeface="Miriam Libre"/>
                <a:cs typeface="Miriam Libre"/>
                <a:sym typeface="Miriam Libre"/>
              </a:rPr>
              <a:t>Important part of usefulness is quality</a:t>
            </a:r>
            <a:endParaRPr sz="2000">
              <a:solidFill>
                <a:schemeClr val="dk1"/>
              </a:solidFill>
              <a:latin typeface="Miriam Libre"/>
              <a:ea typeface="Miriam Libre"/>
              <a:cs typeface="Miriam Libre"/>
              <a:sym typeface="Miriam Libre"/>
            </a:endParaRPr>
          </a:p>
          <a:p>
            <a:pPr indent="-355600" lvl="1" marL="914400" marR="0" rtl="0" algn="l">
              <a:lnSpc>
                <a:spcPct val="100000"/>
              </a:lnSpc>
              <a:spcBef>
                <a:spcPts val="0"/>
              </a:spcBef>
              <a:spcAft>
                <a:spcPts val="0"/>
              </a:spcAft>
              <a:buClr>
                <a:schemeClr val="dk1"/>
              </a:buClr>
              <a:buSzPts val="2000"/>
              <a:buFont typeface="Miriam Libre"/>
              <a:buChar char="○"/>
            </a:pPr>
            <a:r>
              <a:rPr lang="en" sz="2000">
                <a:solidFill>
                  <a:schemeClr val="dk1"/>
                </a:solidFill>
                <a:latin typeface="Miriam Libre"/>
                <a:ea typeface="Miriam Libre"/>
                <a:cs typeface="Miriam Libre"/>
                <a:sym typeface="Miriam Libre"/>
              </a:rPr>
              <a:t>fit for its purpose</a:t>
            </a:r>
            <a:endParaRPr sz="2000">
              <a:solidFill>
                <a:schemeClr val="dk1"/>
              </a:solidFill>
              <a:latin typeface="Miriam Libre"/>
              <a:ea typeface="Miriam Libre"/>
              <a:cs typeface="Miriam Libre"/>
              <a:sym typeface="Miriam Libre"/>
            </a:endParaRPr>
          </a:p>
          <a:p>
            <a:pPr indent="-355600" lvl="1" marL="914400" rtl="0" algn="l">
              <a:lnSpc>
                <a:spcPct val="158000"/>
              </a:lnSpc>
              <a:spcBef>
                <a:spcPts val="0"/>
              </a:spcBef>
              <a:spcAft>
                <a:spcPts val="0"/>
              </a:spcAft>
              <a:buClr>
                <a:schemeClr val="dk1"/>
              </a:buClr>
              <a:buSzPts val="2000"/>
              <a:buFont typeface="Miriam Libre"/>
              <a:buChar char="○"/>
            </a:pPr>
            <a:r>
              <a:rPr lang="en" sz="2000">
                <a:solidFill>
                  <a:schemeClr val="dk1"/>
                </a:solidFill>
                <a:latin typeface="Miriam Libre"/>
                <a:ea typeface="Miriam Libre"/>
                <a:cs typeface="Miriam Libre"/>
                <a:sym typeface="Miriam Libre"/>
              </a:rPr>
              <a:t>Quality does not equal perfection</a:t>
            </a:r>
            <a:endParaRPr sz="20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sz="1800">
              <a:solidFill>
                <a:schemeClr val="dk1"/>
              </a:solidFill>
              <a:latin typeface="Miriam Libre"/>
              <a:ea typeface="Miriam Libre"/>
              <a:cs typeface="Miriam Libre"/>
              <a:sym typeface="Miriam Libre"/>
            </a:endParaRPr>
          </a:p>
        </p:txBody>
      </p:sp>
      <p:pic>
        <p:nvPicPr>
          <p:cNvPr id="464" name="Google Shape;464;p44"/>
          <p:cNvPicPr preferRelativeResize="0"/>
          <p:nvPr/>
        </p:nvPicPr>
        <p:blipFill>
          <a:blip r:embed="rId3">
            <a:alphaModFix/>
          </a:blip>
          <a:stretch>
            <a:fillRect/>
          </a:stretch>
        </p:blipFill>
        <p:spPr>
          <a:xfrm>
            <a:off x="6557450" y="3377973"/>
            <a:ext cx="2040375" cy="1359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5"/>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
        <p:nvSpPr>
          <p:cNvPr id="470" name="Google Shape;470;p45"/>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“The perfect is the enemy of the good” — Voltaire.</a:t>
            </a:r>
            <a:br>
              <a:rPr lang="en"/>
            </a:br>
            <a:br>
              <a:rPr lang="en"/>
            </a:b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4" name="Shape 474"/>
        <p:cNvGrpSpPr/>
        <p:nvPr/>
      </p:nvGrpSpPr>
      <p:grpSpPr>
        <a:xfrm>
          <a:off x="0" y="0"/>
          <a:ext cx="0" cy="0"/>
          <a:chOff x="0" y="0"/>
          <a:chExt cx="0" cy="0"/>
        </a:xfrm>
      </p:grpSpPr>
      <p:sp>
        <p:nvSpPr>
          <p:cNvPr id="475" name="Google Shape;475;p46"/>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6" name="Google Shape;476;p46"/>
          <p:cNvSpPr txBox="1"/>
          <p:nvPr/>
        </p:nvSpPr>
        <p:spPr>
          <a:xfrm>
            <a:off x="0" y="1032125"/>
            <a:ext cx="5677500" cy="4050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Deliver software of sufficient quality</a:t>
            </a:r>
            <a:endParaRPr sz="2400">
              <a:solidFill>
                <a:schemeClr val="dk1"/>
              </a:solidFill>
              <a:latin typeface="Barlow"/>
              <a:ea typeface="Barlow"/>
              <a:cs typeface="Barlow"/>
              <a:sym typeface="Barlow"/>
            </a:endParaRPr>
          </a:p>
          <a:p>
            <a:pPr indent="-381000" lvl="1" marL="9144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Bring value to its users</a:t>
            </a:r>
            <a:endParaRPr sz="2400">
              <a:solidFill>
                <a:schemeClr val="dk1"/>
              </a:solidFill>
              <a:latin typeface="Barlow"/>
              <a:ea typeface="Barlow"/>
              <a:cs typeface="Barlow"/>
              <a:sym typeface="Barlow"/>
            </a:endParaRPr>
          </a:p>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Check-in frequently</a:t>
            </a:r>
            <a:endParaRPr sz="2400">
              <a:solidFill>
                <a:schemeClr val="dk1"/>
              </a:solidFill>
              <a:latin typeface="Barlow"/>
              <a:ea typeface="Barlow"/>
              <a:cs typeface="Barlow"/>
              <a:sym typeface="Barlow"/>
            </a:endParaRPr>
          </a:p>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Least check-in your code a couple of times a day</a:t>
            </a:r>
            <a:endParaRPr sz="2400">
              <a:solidFill>
                <a:schemeClr val="dk1"/>
              </a:solidFill>
              <a:latin typeface="Barlow"/>
              <a:ea typeface="Barlow"/>
              <a:cs typeface="Barlow"/>
              <a:sym typeface="Barlow"/>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sp>
        <p:nvSpPr>
          <p:cNvPr id="477" name="Google Shape;477;p46"/>
          <p:cNvSpPr txBox="1"/>
          <p:nvPr>
            <p:ph idx="4294967295" type="title"/>
          </p:nvPr>
        </p:nvSpPr>
        <p:spPr>
          <a:xfrm>
            <a:off x="457200" y="1297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Our goal</a:t>
            </a:r>
            <a:endParaRPr sz="3600"/>
          </a:p>
        </p:txBody>
      </p:sp>
      <p:pic>
        <p:nvPicPr>
          <p:cNvPr id="478" name="Google Shape;478;p46"/>
          <p:cNvPicPr preferRelativeResize="0"/>
          <p:nvPr/>
        </p:nvPicPr>
        <p:blipFill>
          <a:blip r:embed="rId3">
            <a:alphaModFix/>
          </a:blip>
          <a:stretch>
            <a:fillRect/>
          </a:stretch>
        </p:blipFill>
        <p:spPr>
          <a:xfrm>
            <a:off x="5528675" y="152400"/>
            <a:ext cx="3462926" cy="49000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type="title"/>
          </p:nvPr>
        </p:nvSpPr>
        <p:spPr>
          <a:xfrm>
            <a:off x="211600" y="129775"/>
            <a:ext cx="5849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If the build takes too long</a:t>
            </a:r>
            <a:endParaRPr/>
          </a:p>
        </p:txBody>
      </p:sp>
      <p:sp>
        <p:nvSpPr>
          <p:cNvPr id="484" name="Google Shape;484;p4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85" name="Google Shape;485;p47"/>
          <p:cNvSpPr txBox="1"/>
          <p:nvPr/>
        </p:nvSpPr>
        <p:spPr>
          <a:xfrm>
            <a:off x="0" y="1032125"/>
            <a:ext cx="5677500" cy="4050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Multiple commits would have taken place</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1800">
                <a:solidFill>
                  <a:schemeClr val="dk1"/>
                </a:solidFill>
                <a:latin typeface="Miriam Libre"/>
                <a:ea typeface="Miriam Libre"/>
                <a:cs typeface="Miriam Libre"/>
                <a:sym typeface="Miriam Libre"/>
              </a:rPr>
              <a:t>won’t know which check-in broke the build</a:t>
            </a:r>
            <a:endParaRPr sz="1800">
              <a:solidFill>
                <a:schemeClr val="dk1"/>
              </a:solidFill>
              <a:latin typeface="Miriam Libre"/>
              <a:ea typeface="Miriam Libre"/>
              <a:cs typeface="Miriam Libre"/>
              <a:sym typeface="Miriam Libre"/>
            </a:endParaRPr>
          </a:p>
          <a:p>
            <a:pPr indent="0" lvl="0" marL="457200" marR="0" rtl="0" algn="l">
              <a:lnSpc>
                <a:spcPct val="100000"/>
              </a:lnSpc>
              <a:spcBef>
                <a:spcPts val="0"/>
              </a:spcBef>
              <a:spcAft>
                <a:spcPts val="0"/>
              </a:spcAft>
              <a:buNone/>
            </a:pPr>
            <a:r>
              <a:t/>
            </a:r>
            <a:endParaRPr sz="1800">
              <a:solidFill>
                <a:schemeClr val="dk1"/>
              </a:solidFill>
              <a:latin typeface="Miriam Libre"/>
              <a:ea typeface="Miriam Libre"/>
              <a:cs typeface="Miriam Libre"/>
              <a:sym typeface="Miriam Libre"/>
            </a:endParaRPr>
          </a:p>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Build output</a:t>
            </a:r>
            <a:endParaRPr sz="2400">
              <a:solidFill>
                <a:schemeClr val="dk1"/>
              </a:solidFill>
              <a:latin typeface="Barlow"/>
              <a:ea typeface="Barlow"/>
              <a:cs typeface="Barlow"/>
              <a:sym typeface="Barlow"/>
            </a:endParaRPr>
          </a:p>
          <a:p>
            <a:pPr indent="-381000" lvl="1" marL="914400" rtl="0" algn="l">
              <a:spcBef>
                <a:spcPts val="0"/>
              </a:spcBef>
              <a:spcAft>
                <a:spcPts val="0"/>
              </a:spcAft>
              <a:buClr>
                <a:schemeClr val="dk1"/>
              </a:buClr>
              <a:buSzPts val="2400"/>
              <a:buFont typeface="Barlow"/>
              <a:buChar char="○"/>
            </a:pPr>
            <a:r>
              <a:rPr lang="en" sz="1800">
                <a:solidFill>
                  <a:schemeClr val="dk1"/>
                </a:solidFill>
                <a:latin typeface="Miriam Libre"/>
                <a:ea typeface="Miriam Libre"/>
                <a:cs typeface="Miriam Libre"/>
                <a:sym typeface="Miriam Libre"/>
              </a:rPr>
              <a:t>inform - commit that triggered the build</a:t>
            </a:r>
            <a:endParaRPr sz="1800">
              <a:solidFill>
                <a:schemeClr val="dk1"/>
              </a:solidFill>
              <a:latin typeface="Miriam Libre"/>
              <a:ea typeface="Miriam Libre"/>
              <a:cs typeface="Miriam Libre"/>
              <a:sym typeface="Miriam Libre"/>
            </a:endParaRPr>
          </a:p>
          <a:p>
            <a:pPr indent="0" lvl="0" marL="91440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Developers will check in less often</a:t>
            </a:r>
            <a:endParaRPr sz="2400">
              <a:solidFill>
                <a:schemeClr val="dk1"/>
              </a:solidFill>
              <a:latin typeface="Barlow"/>
              <a:ea typeface="Barlow"/>
              <a:cs typeface="Barlow"/>
              <a:sym typeface="Barlow"/>
            </a:endParaRPr>
          </a:p>
          <a:p>
            <a:pPr indent="-381000" lvl="1" marL="914400" rtl="0" algn="l">
              <a:spcBef>
                <a:spcPts val="0"/>
              </a:spcBef>
              <a:spcAft>
                <a:spcPts val="0"/>
              </a:spcAft>
              <a:buClr>
                <a:schemeClr val="dk1"/>
              </a:buClr>
              <a:buSzPts val="2400"/>
              <a:buFont typeface="Barlow"/>
              <a:buChar char="○"/>
            </a:pPr>
            <a:r>
              <a:rPr lang="en" sz="1800">
                <a:solidFill>
                  <a:schemeClr val="dk1"/>
                </a:solidFill>
                <a:latin typeface="Miriam Libre"/>
                <a:ea typeface="Miriam Libre"/>
                <a:cs typeface="Miriam Libre"/>
                <a:sym typeface="Miriam Libre"/>
              </a:rPr>
              <a:t>have to sit around for ages waiting - build, test and deploy</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marR="0" rtl="0" algn="l">
              <a:lnSpc>
                <a:spcPct val="100000"/>
              </a:lnSpc>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marR="0" rtl="0" algn="l">
              <a:lnSpc>
                <a:spcPct val="100000"/>
              </a:lnSpc>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9" name="Shape 489"/>
        <p:cNvGrpSpPr/>
        <p:nvPr/>
      </p:nvGrpSpPr>
      <p:grpSpPr>
        <a:xfrm>
          <a:off x="0" y="0"/>
          <a:ext cx="0" cy="0"/>
          <a:chOff x="0" y="0"/>
          <a:chExt cx="0" cy="0"/>
        </a:xfrm>
      </p:grpSpPr>
      <p:sp>
        <p:nvSpPr>
          <p:cNvPr id="490" name="Google Shape;490;p48"/>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91" name="Google Shape;491;p48"/>
          <p:cNvSpPr txBox="1"/>
          <p:nvPr/>
        </p:nvSpPr>
        <p:spPr>
          <a:xfrm>
            <a:off x="0" y="1032125"/>
            <a:ext cx="5677500" cy="1242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Tests to pass before moving forward</a:t>
            </a:r>
            <a:endParaRPr sz="2400">
              <a:solidFill>
                <a:schemeClr val="dk1"/>
              </a:solidFill>
              <a:latin typeface="Barlow"/>
              <a:ea typeface="Barlow"/>
              <a:cs typeface="Barlow"/>
              <a:sym typeface="Barlow"/>
            </a:endParaRPr>
          </a:p>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D</a:t>
            </a:r>
            <a:r>
              <a:rPr lang="en" sz="2400">
                <a:solidFill>
                  <a:schemeClr val="dk1"/>
                </a:solidFill>
                <a:latin typeface="Barlow"/>
                <a:ea typeface="Barlow"/>
                <a:cs typeface="Barlow"/>
                <a:sym typeface="Barlow"/>
              </a:rPr>
              <a:t>on’t compound the failure - more problems</a:t>
            </a:r>
            <a:endParaRPr sz="2400">
              <a:solidFill>
                <a:schemeClr val="dk1"/>
              </a:solidFill>
              <a:latin typeface="Barlow"/>
              <a:ea typeface="Barlow"/>
              <a:cs typeface="Barlow"/>
              <a:sym typeface="Barlow"/>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sp>
        <p:nvSpPr>
          <p:cNvPr id="492" name="Google Shape;492;p48"/>
          <p:cNvSpPr txBox="1"/>
          <p:nvPr>
            <p:ph idx="4294967295" type="title"/>
          </p:nvPr>
        </p:nvSpPr>
        <p:spPr>
          <a:xfrm>
            <a:off x="457200" y="1297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WAIT</a:t>
            </a:r>
            <a:endParaRPr sz="3600"/>
          </a:p>
        </p:txBody>
      </p:sp>
      <p:sp>
        <p:nvSpPr>
          <p:cNvPr id="493" name="Google Shape;493;p48"/>
          <p:cNvSpPr txBox="1"/>
          <p:nvPr>
            <p:ph idx="4294967295" type="title"/>
          </p:nvPr>
        </p:nvSpPr>
        <p:spPr>
          <a:xfrm>
            <a:off x="457200" y="236162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Remember</a:t>
            </a:r>
            <a:endParaRPr sz="3600"/>
          </a:p>
        </p:txBody>
      </p:sp>
      <p:sp>
        <p:nvSpPr>
          <p:cNvPr id="494" name="Google Shape;494;p48"/>
          <p:cNvSpPr txBox="1"/>
          <p:nvPr/>
        </p:nvSpPr>
        <p:spPr>
          <a:xfrm>
            <a:off x="144825" y="3255150"/>
            <a:ext cx="5677500" cy="1242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Remember, build a little, test a little, deploy a little.</a:t>
            </a:r>
            <a:endParaRPr sz="2400">
              <a:solidFill>
                <a:schemeClr val="dk1"/>
              </a:solidFill>
              <a:latin typeface="Barlow"/>
              <a:ea typeface="Barlow"/>
              <a:cs typeface="Barlow"/>
              <a:sym typeface="Barlow"/>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pic>
        <p:nvPicPr>
          <p:cNvPr id="495" name="Google Shape;495;p48"/>
          <p:cNvPicPr preferRelativeResize="0"/>
          <p:nvPr/>
        </p:nvPicPr>
        <p:blipFill>
          <a:blip r:embed="rId3">
            <a:alphaModFix/>
          </a:blip>
          <a:stretch>
            <a:fillRect/>
          </a:stretch>
        </p:blipFill>
        <p:spPr>
          <a:xfrm>
            <a:off x="5829900" y="990600"/>
            <a:ext cx="3100550" cy="2950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 name="Shape 499"/>
        <p:cNvGrpSpPr/>
        <p:nvPr/>
      </p:nvGrpSpPr>
      <p:grpSpPr>
        <a:xfrm>
          <a:off x="0" y="0"/>
          <a:ext cx="0" cy="0"/>
          <a:chOff x="0" y="0"/>
          <a:chExt cx="0" cy="0"/>
        </a:xfrm>
      </p:grpSpPr>
      <p:sp>
        <p:nvSpPr>
          <p:cNvPr id="500" name="Google Shape;500;p49"/>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1" name="Google Shape;501;p49"/>
          <p:cNvSpPr txBox="1"/>
          <p:nvPr/>
        </p:nvSpPr>
        <p:spPr>
          <a:xfrm>
            <a:off x="381000" y="1032125"/>
            <a:ext cx="8252100" cy="3720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Barlow"/>
              <a:buChar char="●"/>
            </a:pPr>
            <a:r>
              <a:rPr lang="en" sz="2400">
                <a:latin typeface="Barlow"/>
                <a:ea typeface="Barlow"/>
                <a:cs typeface="Barlow"/>
                <a:sym typeface="Barlow"/>
              </a:rPr>
              <a:t>Check-in on a broken build</a:t>
            </a:r>
            <a:endParaRPr sz="2400">
              <a:latin typeface="Barlow"/>
              <a:ea typeface="Barlow"/>
              <a:cs typeface="Barlow"/>
              <a:sym typeface="Barlow"/>
            </a:endParaRPr>
          </a:p>
          <a:p>
            <a:pPr indent="-381000" lvl="0" marL="457200" rtl="0" algn="l">
              <a:spcBef>
                <a:spcPts val="0"/>
              </a:spcBef>
              <a:spcAft>
                <a:spcPts val="0"/>
              </a:spcAft>
              <a:buSzPts val="2400"/>
              <a:buFont typeface="Barlow"/>
              <a:buChar char="●"/>
            </a:pPr>
            <a:r>
              <a:rPr lang="en" sz="2400">
                <a:latin typeface="Barlow"/>
                <a:ea typeface="Barlow"/>
                <a:cs typeface="Barlow"/>
                <a:sym typeface="Barlow"/>
              </a:rPr>
              <a:t>Cardinal sin of continuous integration</a:t>
            </a:r>
            <a:endParaRPr sz="2400">
              <a:latin typeface="Barlow"/>
              <a:ea typeface="Barlow"/>
              <a:cs typeface="Barlow"/>
              <a:sym typeface="Barlow"/>
            </a:endParaRPr>
          </a:p>
          <a:p>
            <a:pPr indent="-381000" lvl="0" marL="457200" rtl="0" algn="l">
              <a:spcBef>
                <a:spcPts val="0"/>
              </a:spcBef>
              <a:spcAft>
                <a:spcPts val="0"/>
              </a:spcAft>
              <a:buSzPts val="2400"/>
              <a:buFont typeface="Barlow"/>
              <a:buChar char="●"/>
            </a:pPr>
            <a:r>
              <a:rPr lang="en" sz="2400">
                <a:latin typeface="Barlow"/>
                <a:ea typeface="Barlow"/>
                <a:cs typeface="Barlow"/>
                <a:sym typeface="Barlow"/>
              </a:rPr>
              <a:t>If continue -</a:t>
            </a:r>
            <a:endParaRPr sz="2400">
              <a:latin typeface="Barlow"/>
              <a:ea typeface="Barlow"/>
              <a:cs typeface="Barlow"/>
              <a:sym typeface="Barlow"/>
            </a:endParaRPr>
          </a:p>
          <a:p>
            <a:pPr indent="-381000" lvl="1" marL="914400" rtl="0" algn="l">
              <a:spcBef>
                <a:spcPts val="0"/>
              </a:spcBef>
              <a:spcAft>
                <a:spcPts val="0"/>
              </a:spcAft>
              <a:buSzPts val="2400"/>
              <a:buFont typeface="Barlow"/>
              <a:buChar char="○"/>
            </a:pPr>
            <a:r>
              <a:rPr lang="en" sz="2400">
                <a:latin typeface="Barlow"/>
                <a:ea typeface="Barlow"/>
                <a:cs typeface="Barlow"/>
                <a:sym typeface="Barlow"/>
              </a:rPr>
              <a:t>much longer for the build to be fixed</a:t>
            </a:r>
            <a:endParaRPr sz="2400">
              <a:latin typeface="Barlow"/>
              <a:ea typeface="Barlow"/>
              <a:cs typeface="Barlow"/>
              <a:sym typeface="Barlow"/>
            </a:endParaRPr>
          </a:p>
          <a:p>
            <a:pPr indent="-381000" lvl="1" marL="914400" rtl="0" algn="l">
              <a:spcBef>
                <a:spcPts val="0"/>
              </a:spcBef>
              <a:spcAft>
                <a:spcPts val="0"/>
              </a:spcAft>
              <a:buSzPts val="2400"/>
              <a:buFont typeface="Barlow"/>
              <a:buChar char="○"/>
            </a:pPr>
            <a:r>
              <a:rPr lang="en" sz="2400">
                <a:latin typeface="Barlow"/>
                <a:ea typeface="Barlow"/>
                <a:cs typeface="Barlow"/>
                <a:sym typeface="Barlow"/>
              </a:rPr>
              <a:t>added more complexity to the problem</a:t>
            </a:r>
            <a:endParaRPr sz="24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sp>
        <p:nvSpPr>
          <p:cNvPr id="502" name="Google Shape;502;p49"/>
          <p:cNvSpPr txBox="1"/>
          <p:nvPr>
            <p:ph idx="4294967295" type="title"/>
          </p:nvPr>
        </p:nvSpPr>
        <p:spPr>
          <a:xfrm>
            <a:off x="457200" y="1297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Don’t </a:t>
            </a:r>
            <a:endParaRPr sz="3600"/>
          </a:p>
        </p:txBody>
      </p:sp>
      <p:pic>
        <p:nvPicPr>
          <p:cNvPr id="503" name="Google Shape;503;p49"/>
          <p:cNvPicPr preferRelativeResize="0"/>
          <p:nvPr/>
        </p:nvPicPr>
        <p:blipFill>
          <a:blip r:embed="rId3">
            <a:alphaModFix/>
          </a:blip>
          <a:stretch>
            <a:fillRect/>
          </a:stretch>
        </p:blipFill>
        <p:spPr>
          <a:xfrm>
            <a:off x="6282975" y="348825"/>
            <a:ext cx="2426324" cy="24263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0"/>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9" name="Google Shape;509;p50"/>
          <p:cNvSpPr txBox="1"/>
          <p:nvPr/>
        </p:nvSpPr>
        <p:spPr>
          <a:xfrm>
            <a:off x="864150" y="2716400"/>
            <a:ext cx="7214700" cy="17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Miriam Libre"/>
                <a:ea typeface="Miriam Libre"/>
                <a:cs typeface="Miriam Libre"/>
                <a:sym typeface="Miriam Libre"/>
              </a:rPr>
              <a:t>Test locally on your machine before checking in your code.</a:t>
            </a:r>
            <a:endParaRPr sz="3000">
              <a:solidFill>
                <a:schemeClr val="lt1"/>
              </a:solidFill>
              <a:latin typeface="Miriam Libre"/>
              <a:ea typeface="Miriam Libre"/>
              <a:cs typeface="Miriam Libre"/>
              <a:sym typeface="Miriam Libre"/>
            </a:endParaRPr>
          </a:p>
        </p:txBody>
      </p:sp>
      <p:pic>
        <p:nvPicPr>
          <p:cNvPr id="510" name="Google Shape;510;p50"/>
          <p:cNvPicPr preferRelativeResize="0"/>
          <p:nvPr/>
        </p:nvPicPr>
        <p:blipFill>
          <a:blip r:embed="rId3">
            <a:alphaModFix/>
          </a:blip>
          <a:stretch>
            <a:fillRect/>
          </a:stretch>
        </p:blipFill>
        <p:spPr>
          <a:xfrm>
            <a:off x="3313363" y="291400"/>
            <a:ext cx="2517275" cy="2517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4" name="Shape 514"/>
        <p:cNvGrpSpPr/>
        <p:nvPr/>
      </p:nvGrpSpPr>
      <p:grpSpPr>
        <a:xfrm>
          <a:off x="0" y="0"/>
          <a:ext cx="0" cy="0"/>
          <a:chOff x="0" y="0"/>
          <a:chExt cx="0" cy="0"/>
        </a:xfrm>
      </p:grpSpPr>
      <p:sp>
        <p:nvSpPr>
          <p:cNvPr id="515" name="Google Shape;515;p51"/>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16" name="Google Shape;516;p51"/>
          <p:cNvSpPr txBox="1"/>
          <p:nvPr>
            <p:ph idx="4294967295" type="title"/>
          </p:nvPr>
        </p:nvSpPr>
        <p:spPr>
          <a:xfrm>
            <a:off x="2053575" y="78722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Never go home on a broken build</a:t>
            </a:r>
            <a:endParaRPr sz="3600"/>
          </a:p>
        </p:txBody>
      </p:sp>
      <p:pic>
        <p:nvPicPr>
          <p:cNvPr id="517" name="Google Shape;517;p51"/>
          <p:cNvPicPr preferRelativeResize="0"/>
          <p:nvPr/>
        </p:nvPicPr>
        <p:blipFill>
          <a:blip r:embed="rId3">
            <a:alphaModFix/>
          </a:blip>
          <a:stretch>
            <a:fillRect/>
          </a:stretch>
        </p:blipFill>
        <p:spPr>
          <a:xfrm>
            <a:off x="2956050" y="1948175"/>
            <a:ext cx="3333750" cy="1847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6"/>
          <p:cNvSpPr txBox="1"/>
          <p:nvPr>
            <p:ph idx="4294967295" type="ctrTitle"/>
          </p:nvPr>
        </p:nvSpPr>
        <p:spPr>
          <a:xfrm>
            <a:off x="454550" y="1583350"/>
            <a:ext cx="2229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600"/>
              <a:t>BIG </a:t>
            </a:r>
            <a:r>
              <a:rPr lang="en" sz="3600"/>
              <a:t>Question</a:t>
            </a:r>
            <a:endParaRPr sz="3600"/>
          </a:p>
        </p:txBody>
      </p:sp>
      <p:sp>
        <p:nvSpPr>
          <p:cNvPr id="261" name="Google Shape;261;p16"/>
          <p:cNvSpPr txBox="1"/>
          <p:nvPr>
            <p:ph idx="4294967295" type="subTitle"/>
          </p:nvPr>
        </p:nvSpPr>
        <p:spPr>
          <a:xfrm>
            <a:off x="454550" y="2725750"/>
            <a:ext cx="2229600" cy="1783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“How long would it take your organization to deploy a change that involves just one single line of code?”</a:t>
            </a:r>
            <a:endParaRPr sz="1800"/>
          </a:p>
        </p:txBody>
      </p:sp>
      <p:grpSp>
        <p:nvGrpSpPr>
          <p:cNvPr id="262" name="Google Shape;262;p16"/>
          <p:cNvGrpSpPr/>
          <p:nvPr/>
        </p:nvGrpSpPr>
        <p:grpSpPr>
          <a:xfrm>
            <a:off x="4989430" y="480048"/>
            <a:ext cx="2688023" cy="2687984"/>
            <a:chOff x="6643075" y="3664250"/>
            <a:chExt cx="407950" cy="407975"/>
          </a:xfrm>
        </p:grpSpPr>
        <p:sp>
          <p:nvSpPr>
            <p:cNvPr id="263" name="Google Shape;263;p16"/>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16"/>
          <p:cNvGrpSpPr/>
          <p:nvPr/>
        </p:nvGrpSpPr>
        <p:grpSpPr>
          <a:xfrm rot="-587295">
            <a:off x="4831103" y="3518436"/>
            <a:ext cx="1105140" cy="1105077"/>
            <a:chOff x="576250" y="4319400"/>
            <a:chExt cx="442075" cy="442050"/>
          </a:xfrm>
        </p:grpSpPr>
        <p:sp>
          <p:nvSpPr>
            <p:cNvPr id="266" name="Google Shape;266;p16"/>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16"/>
          <p:cNvSpPr/>
          <p:nvPr/>
        </p:nvSpPr>
        <p:spPr>
          <a:xfrm>
            <a:off x="4346385" y="1101027"/>
            <a:ext cx="420148" cy="401173"/>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rot="2697410">
            <a:off x="7115127" y="3154920"/>
            <a:ext cx="637798" cy="60899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7619694" y="2807253"/>
            <a:ext cx="255471" cy="24404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rot="1279871">
            <a:off x="4055299" y="2311116"/>
            <a:ext cx="255414" cy="2439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2"/>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
        <p:nvSpPr>
          <p:cNvPr id="523" name="Google Shape;523;p52"/>
          <p:cNvSpPr txBox="1"/>
          <p:nvPr/>
        </p:nvSpPr>
        <p:spPr>
          <a:xfrm>
            <a:off x="642350" y="1125975"/>
            <a:ext cx="7443600" cy="23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Barlow"/>
                <a:ea typeface="Barlow"/>
                <a:cs typeface="Barlow"/>
                <a:sym typeface="Barlow"/>
              </a:rPr>
              <a:t>For</a:t>
            </a:r>
            <a:r>
              <a:rPr lang="en" sz="2400">
                <a:latin typeface="Barlow"/>
                <a:ea typeface="Barlow"/>
                <a:cs typeface="Barlow"/>
                <a:sym typeface="Barlow"/>
              </a:rPr>
              <a:t> e</a:t>
            </a:r>
            <a:r>
              <a:rPr lang="en" sz="2400">
                <a:latin typeface="Barlow"/>
                <a:ea typeface="Barlow"/>
                <a:cs typeface="Barlow"/>
                <a:sym typeface="Barlow"/>
              </a:rPr>
              <a:t>xample, at 5:30 pm on a Friday, all your colleagues are leaving the office and you are itching to leave as well. You decide to check-in your code and leave. Your checked in code triggers a build and it fails. What do you do next? </a:t>
            </a:r>
            <a:endParaRPr sz="2400">
              <a:latin typeface="Barlow"/>
              <a:ea typeface="Barlow"/>
              <a:cs typeface="Barlow"/>
              <a:sym typeface="Barlo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7" name="Shape 527"/>
        <p:cNvGrpSpPr/>
        <p:nvPr/>
      </p:nvGrpSpPr>
      <p:grpSpPr>
        <a:xfrm>
          <a:off x="0" y="0"/>
          <a:ext cx="0" cy="0"/>
          <a:chOff x="0" y="0"/>
          <a:chExt cx="0" cy="0"/>
        </a:xfrm>
      </p:grpSpPr>
      <p:sp>
        <p:nvSpPr>
          <p:cNvPr id="528" name="Google Shape;528;p53"/>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29" name="Google Shape;529;p53"/>
          <p:cNvSpPr txBox="1"/>
          <p:nvPr/>
        </p:nvSpPr>
        <p:spPr>
          <a:xfrm>
            <a:off x="0" y="1032125"/>
            <a:ext cx="5677500" cy="1242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Revert the commit to a working version</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Always be prepared to revert to the previous revision</a:t>
            </a:r>
            <a:endParaRPr sz="24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sp>
        <p:nvSpPr>
          <p:cNvPr id="530" name="Google Shape;530;p53"/>
          <p:cNvSpPr txBox="1"/>
          <p:nvPr>
            <p:ph idx="4294967295" type="title"/>
          </p:nvPr>
        </p:nvSpPr>
        <p:spPr>
          <a:xfrm>
            <a:off x="457200" y="1297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You have two options:</a:t>
            </a:r>
            <a:endParaRPr sz="3600"/>
          </a:p>
        </p:txBody>
      </p:sp>
      <p:sp>
        <p:nvSpPr>
          <p:cNvPr id="531" name="Google Shape;531;p53"/>
          <p:cNvSpPr txBox="1"/>
          <p:nvPr/>
        </p:nvSpPr>
        <p:spPr>
          <a:xfrm>
            <a:off x="152400" y="2995050"/>
            <a:ext cx="5677500" cy="1242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Fix the broken test and build before you leave the door</a:t>
            </a:r>
            <a:endParaRPr sz="24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pic>
        <p:nvPicPr>
          <p:cNvPr id="532" name="Google Shape;532;p53"/>
          <p:cNvPicPr preferRelativeResize="0"/>
          <p:nvPr/>
        </p:nvPicPr>
        <p:blipFill rotWithShape="1">
          <a:blip r:embed="rId3">
            <a:alphaModFix/>
          </a:blip>
          <a:srcRect b="9074" l="0" r="0" t="0"/>
          <a:stretch/>
        </p:blipFill>
        <p:spPr>
          <a:xfrm>
            <a:off x="5829900" y="1414425"/>
            <a:ext cx="3161700" cy="2224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6" name="Shape 536"/>
        <p:cNvGrpSpPr/>
        <p:nvPr/>
      </p:nvGrpSpPr>
      <p:grpSpPr>
        <a:xfrm>
          <a:off x="0" y="0"/>
          <a:ext cx="0" cy="0"/>
          <a:chOff x="0" y="0"/>
          <a:chExt cx="0" cy="0"/>
        </a:xfrm>
      </p:grpSpPr>
      <p:sp>
        <p:nvSpPr>
          <p:cNvPr id="537" name="Google Shape;537;p54"/>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38" name="Google Shape;538;p54"/>
          <p:cNvSpPr txBox="1"/>
          <p:nvPr/>
        </p:nvSpPr>
        <p:spPr>
          <a:xfrm>
            <a:off x="0" y="1032125"/>
            <a:ext cx="8542200" cy="2253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Feedback loop should be fast and efficient</a:t>
            </a:r>
            <a:endParaRPr sz="2400">
              <a:solidFill>
                <a:schemeClr val="dk1"/>
              </a:solidFill>
              <a:latin typeface="Barlow"/>
              <a:ea typeface="Barlow"/>
              <a:cs typeface="Barlow"/>
              <a:sym typeface="Barlow"/>
            </a:endParaRPr>
          </a:p>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Notify the appropriate people - look at build</a:t>
            </a:r>
            <a:endParaRPr sz="2400">
              <a:solidFill>
                <a:schemeClr val="dk1"/>
              </a:solidFill>
              <a:latin typeface="Barlow"/>
              <a:ea typeface="Barlow"/>
              <a:cs typeface="Barlow"/>
              <a:sym typeface="Barlow"/>
            </a:endParaRPr>
          </a:p>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Heart of any software delivery process</a:t>
            </a:r>
            <a:endParaRPr sz="2400">
              <a:solidFill>
                <a:schemeClr val="dk1"/>
              </a:solidFill>
              <a:latin typeface="Barlow"/>
              <a:ea typeface="Barlow"/>
              <a:cs typeface="Barlow"/>
              <a:sym typeface="Barlow"/>
            </a:endParaRPr>
          </a:p>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Best way to improve feedback</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feedback cycle short and the result visible</a:t>
            </a:r>
            <a:endParaRPr sz="2400">
              <a:solidFill>
                <a:schemeClr val="dk1"/>
              </a:solidFill>
              <a:latin typeface="Barlow"/>
              <a:ea typeface="Barlow"/>
              <a:cs typeface="Barlow"/>
              <a:sym typeface="Barlow"/>
            </a:endParaRPr>
          </a:p>
          <a:p>
            <a:pPr indent="0" lvl="0" marL="91440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sp>
        <p:nvSpPr>
          <p:cNvPr id="539" name="Google Shape;539;p54"/>
          <p:cNvSpPr txBox="1"/>
          <p:nvPr>
            <p:ph idx="4294967295" type="title"/>
          </p:nvPr>
        </p:nvSpPr>
        <p:spPr>
          <a:xfrm>
            <a:off x="457200" y="129775"/>
            <a:ext cx="5460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If the build is broken...</a:t>
            </a:r>
            <a:endParaRPr sz="3600"/>
          </a:p>
        </p:txBody>
      </p:sp>
      <p:pic>
        <p:nvPicPr>
          <p:cNvPr id="540" name="Google Shape;540;p54"/>
          <p:cNvPicPr preferRelativeResize="0"/>
          <p:nvPr/>
        </p:nvPicPr>
        <p:blipFill>
          <a:blip r:embed="rId3">
            <a:alphaModFix/>
          </a:blip>
          <a:stretch>
            <a:fillRect/>
          </a:stretch>
        </p:blipFill>
        <p:spPr>
          <a:xfrm>
            <a:off x="6150150" y="177325"/>
            <a:ext cx="2803688" cy="1216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5"/>
          <p:cNvSpPr txBox="1"/>
          <p:nvPr>
            <p:ph type="ctrTitle"/>
          </p:nvPr>
        </p:nvSpPr>
        <p:spPr>
          <a:xfrm>
            <a:off x="866700" y="887150"/>
            <a:ext cx="6257100" cy="243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6. Make every part of the process of building, deploying, testing and releasing software visible to everybody involved</a:t>
            </a:r>
            <a:endParaRPr sz="3000"/>
          </a:p>
        </p:txBody>
      </p:sp>
      <p:sp>
        <p:nvSpPr>
          <p:cNvPr id="546" name="Google Shape;54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0" name="Shape 550"/>
        <p:cNvGrpSpPr/>
        <p:nvPr/>
      </p:nvGrpSpPr>
      <p:grpSpPr>
        <a:xfrm>
          <a:off x="0" y="0"/>
          <a:ext cx="0" cy="0"/>
          <a:chOff x="0" y="0"/>
          <a:chExt cx="0" cy="0"/>
        </a:xfrm>
      </p:grpSpPr>
      <p:sp>
        <p:nvSpPr>
          <p:cNvPr id="551" name="Google Shape;551;p56"/>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52" name="Google Shape;552;p56"/>
          <p:cNvSpPr txBox="1"/>
          <p:nvPr/>
        </p:nvSpPr>
        <p:spPr>
          <a:xfrm>
            <a:off x="0" y="1032125"/>
            <a:ext cx="8542200" cy="3775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Improve feedback so that problems</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I</a:t>
            </a:r>
            <a:r>
              <a:rPr lang="en" sz="2400">
                <a:solidFill>
                  <a:schemeClr val="dk1"/>
                </a:solidFill>
                <a:latin typeface="Barlow"/>
                <a:ea typeface="Barlow"/>
                <a:cs typeface="Barlow"/>
                <a:sym typeface="Barlow"/>
              </a:rPr>
              <a:t>dentified,</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Resolved</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As early as in the process as possible</a:t>
            </a:r>
            <a:endParaRPr sz="2400">
              <a:solidFill>
                <a:schemeClr val="dk1"/>
              </a:solidFill>
              <a:latin typeface="Barlow"/>
              <a:ea typeface="Barlow"/>
              <a:cs typeface="Barlow"/>
              <a:sym typeface="Barlow"/>
            </a:endParaRPr>
          </a:p>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Enable teams to deploy and release any version - software </a:t>
            </a:r>
            <a:endParaRPr sz="2400">
              <a:solidFill>
                <a:schemeClr val="dk1"/>
              </a:solidFill>
              <a:latin typeface="Barlow"/>
              <a:ea typeface="Barlow"/>
              <a:cs typeface="Barlow"/>
              <a:sym typeface="Barlow"/>
            </a:endParaRPr>
          </a:p>
          <a:p>
            <a:pPr indent="-381000" lvl="1" marL="9144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any environment at will through a fully automated process </a:t>
            </a:r>
            <a:endParaRPr sz="2400">
              <a:solidFill>
                <a:schemeClr val="dk1"/>
              </a:solidFill>
              <a:latin typeface="Barlow"/>
              <a:ea typeface="Barlow"/>
              <a:cs typeface="Barlow"/>
              <a:sym typeface="Barlow"/>
            </a:endParaRPr>
          </a:p>
          <a:p>
            <a:pPr indent="0" lvl="0" marL="91440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sp>
        <p:nvSpPr>
          <p:cNvPr id="553" name="Google Shape;553;p56"/>
          <p:cNvSpPr txBox="1"/>
          <p:nvPr>
            <p:ph idx="4294967295" type="title"/>
          </p:nvPr>
        </p:nvSpPr>
        <p:spPr>
          <a:xfrm>
            <a:off x="457200" y="129775"/>
            <a:ext cx="5460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Improve Feedback</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7" name="Shape 557"/>
        <p:cNvGrpSpPr/>
        <p:nvPr/>
      </p:nvGrpSpPr>
      <p:grpSpPr>
        <a:xfrm>
          <a:off x="0" y="0"/>
          <a:ext cx="0" cy="0"/>
          <a:chOff x="0" y="0"/>
          <a:chExt cx="0" cy="0"/>
        </a:xfrm>
      </p:grpSpPr>
      <p:sp>
        <p:nvSpPr>
          <p:cNvPr id="558" name="Google Shape;558;p57"/>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59" name="Google Shape;559;p57"/>
          <p:cNvSpPr txBox="1"/>
          <p:nvPr/>
        </p:nvSpPr>
        <p:spPr>
          <a:xfrm>
            <a:off x="0" y="1032125"/>
            <a:ext cx="8542200" cy="3775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The entire team - essential that everybody - process of delivering software</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Software developers</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Release engineers</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DevOps engineers</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Database administrators</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Security team</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Tester</a:t>
            </a:r>
            <a:endParaRPr sz="2400">
              <a:solidFill>
                <a:schemeClr val="dk1"/>
              </a:solidFill>
              <a:latin typeface="Barlow"/>
              <a:ea typeface="Barlow"/>
              <a:cs typeface="Barlow"/>
              <a:sym typeface="Barlow"/>
            </a:endParaRPr>
          </a:p>
          <a:p>
            <a:pPr indent="-381000" lvl="1" marL="914400" marR="0" rtl="0" algn="l">
              <a:lnSpc>
                <a:spcPct val="100000"/>
              </a:lnSpc>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Product managers.</a:t>
            </a:r>
            <a:endParaRPr sz="24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2400">
              <a:solidFill>
                <a:schemeClr val="dk1"/>
              </a:solidFill>
              <a:latin typeface="Barlow"/>
              <a:ea typeface="Barlow"/>
              <a:cs typeface="Barlow"/>
              <a:sym typeface="Barlow"/>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1800">
              <a:solidFill>
                <a:schemeClr val="dk1"/>
              </a:solidFill>
              <a:latin typeface="Miriam Libre"/>
              <a:ea typeface="Miriam Libre"/>
              <a:cs typeface="Miriam Libre"/>
              <a:sym typeface="Miriam Libre"/>
            </a:endParaRPr>
          </a:p>
        </p:txBody>
      </p:sp>
      <p:sp>
        <p:nvSpPr>
          <p:cNvPr id="560" name="Google Shape;560;p57"/>
          <p:cNvSpPr txBox="1"/>
          <p:nvPr>
            <p:ph idx="4294967295" type="title"/>
          </p:nvPr>
        </p:nvSpPr>
        <p:spPr>
          <a:xfrm>
            <a:off x="457200" y="129775"/>
            <a:ext cx="5460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Who acts on feedback...</a:t>
            </a:r>
            <a:endParaRPr sz="3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8"/>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66" name="Google Shape;566;p58"/>
          <p:cNvSpPr txBox="1"/>
          <p:nvPr/>
        </p:nvSpPr>
        <p:spPr>
          <a:xfrm>
            <a:off x="864150" y="2716400"/>
            <a:ext cx="7214700" cy="17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iriam Libre"/>
                <a:ea typeface="Miriam Libre"/>
                <a:cs typeface="Miriam Libre"/>
                <a:sym typeface="Miriam Libre"/>
              </a:rPr>
              <a:t>Often the poor collaboration that causes so many problems in deployment to staging is shored up with ad-hoc phone calls, emails, and quick fixes</a:t>
            </a:r>
            <a:endParaRPr sz="2400">
              <a:solidFill>
                <a:schemeClr val="lt1"/>
              </a:solidFill>
              <a:latin typeface="Miriam Libre"/>
              <a:ea typeface="Miriam Libre"/>
              <a:cs typeface="Miriam Libre"/>
              <a:sym typeface="Miriam Libre"/>
            </a:endParaRPr>
          </a:p>
        </p:txBody>
      </p:sp>
      <p:pic>
        <p:nvPicPr>
          <p:cNvPr id="567" name="Google Shape;567;p58"/>
          <p:cNvPicPr preferRelativeResize="0"/>
          <p:nvPr/>
        </p:nvPicPr>
        <p:blipFill>
          <a:blip r:embed="rId3">
            <a:alphaModFix/>
          </a:blip>
          <a:stretch>
            <a:fillRect/>
          </a:stretch>
        </p:blipFill>
        <p:spPr>
          <a:xfrm>
            <a:off x="3313363" y="291400"/>
            <a:ext cx="2517275" cy="2517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1" name="Shape 571"/>
        <p:cNvGrpSpPr/>
        <p:nvPr/>
      </p:nvGrpSpPr>
      <p:grpSpPr>
        <a:xfrm>
          <a:off x="0" y="0"/>
          <a:ext cx="0" cy="0"/>
          <a:chOff x="0" y="0"/>
          <a:chExt cx="0" cy="0"/>
        </a:xfrm>
      </p:grpSpPr>
      <p:sp>
        <p:nvSpPr>
          <p:cNvPr id="572" name="Google Shape;572;p59"/>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73" name="Google Shape;573;p59"/>
          <p:cNvPicPr preferRelativeResize="0"/>
          <p:nvPr/>
        </p:nvPicPr>
        <p:blipFill>
          <a:blip r:embed="rId3">
            <a:alphaModFix/>
          </a:blip>
          <a:stretch>
            <a:fillRect/>
          </a:stretch>
        </p:blipFill>
        <p:spPr>
          <a:xfrm>
            <a:off x="1342875" y="216000"/>
            <a:ext cx="6210451" cy="45025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0"/>
          <p:cNvSpPr txBox="1"/>
          <p:nvPr>
            <p:ph idx="4294967295" type="ctrTitle"/>
          </p:nvPr>
        </p:nvSpPr>
        <p:spPr>
          <a:xfrm>
            <a:off x="3552600" y="329925"/>
            <a:ext cx="49056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rPr>
              <a:t>Any changes or commits should trigger a feedback process</a:t>
            </a:r>
            <a:endParaRPr sz="2400">
              <a:solidFill>
                <a:srgbClr val="FFFFFF"/>
              </a:solidFill>
            </a:endParaRPr>
          </a:p>
        </p:txBody>
      </p:sp>
      <p:grpSp>
        <p:nvGrpSpPr>
          <p:cNvPr id="579" name="Google Shape;579;p60"/>
          <p:cNvGrpSpPr/>
          <p:nvPr/>
        </p:nvGrpSpPr>
        <p:grpSpPr>
          <a:xfrm flipH="1">
            <a:off x="125036" y="2932502"/>
            <a:ext cx="2792552" cy="2221397"/>
            <a:chOff x="9925050" y="4203700"/>
            <a:chExt cx="2267050" cy="1803375"/>
          </a:xfrm>
        </p:grpSpPr>
        <p:sp>
          <p:nvSpPr>
            <p:cNvPr id="580" name="Google Shape;580;p60"/>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60"/>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60"/>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60"/>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60"/>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60"/>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60"/>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60"/>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60"/>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60"/>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60"/>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60"/>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2" name="Google Shape;592;p6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
        <p:nvSpPr>
          <p:cNvPr id="593" name="Google Shape;593;p60"/>
          <p:cNvSpPr txBox="1"/>
          <p:nvPr/>
        </p:nvSpPr>
        <p:spPr>
          <a:xfrm>
            <a:off x="3552600" y="1263150"/>
            <a:ext cx="4641300" cy="3000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Delivered as soon as possible</a:t>
            </a:r>
            <a:endParaRPr sz="2400">
              <a:solidFill>
                <a:schemeClr val="dk1"/>
              </a:solidFill>
              <a:latin typeface="Barlow"/>
              <a:ea typeface="Barlow"/>
              <a:cs typeface="Barlow"/>
              <a:sym typeface="Barlow"/>
            </a:endParaRPr>
          </a:p>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Key? - fast feedback is automation (see point 2)</a:t>
            </a:r>
            <a:endParaRPr sz="2400">
              <a:solidFill>
                <a:schemeClr val="dk1"/>
              </a:solidFill>
              <a:latin typeface="Barlow"/>
              <a:ea typeface="Barlow"/>
              <a:cs typeface="Barlow"/>
              <a:sym typeface="Barlow"/>
            </a:endParaRPr>
          </a:p>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People are expensive and valuable</a:t>
            </a:r>
            <a:endParaRPr sz="2400">
              <a:solidFill>
                <a:schemeClr val="dk1"/>
              </a:solidFill>
              <a:latin typeface="Barlow"/>
              <a:ea typeface="Barlow"/>
              <a:cs typeface="Barlow"/>
              <a:sym typeface="Barlow"/>
            </a:endParaRPr>
          </a:p>
          <a:p>
            <a:pPr indent="-381000" lvl="1" marL="9144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focused on producing software.</a:t>
            </a:r>
            <a:endParaRPr sz="2400">
              <a:solidFill>
                <a:schemeClr val="dk1"/>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1"/>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r>
              <a:rPr lang="en"/>
              <a:t>. </a:t>
            </a:r>
            <a:r>
              <a:rPr lang="en"/>
              <a:t>Done Means Released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7"/>
          <p:cNvSpPr txBox="1"/>
          <p:nvPr>
            <p:ph type="title"/>
          </p:nvPr>
        </p:nvSpPr>
        <p:spPr>
          <a:xfrm>
            <a:off x="457200" y="1041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underlying purpose</a:t>
            </a:r>
            <a:endParaRPr/>
          </a:p>
        </p:txBody>
      </p:sp>
      <p:pic>
        <p:nvPicPr>
          <p:cNvPr id="280" name="Google Shape;280;p17"/>
          <p:cNvPicPr preferRelativeResize="0"/>
          <p:nvPr/>
        </p:nvPicPr>
        <p:blipFill>
          <a:blip r:embed="rId3">
            <a:alphaModFix/>
          </a:blip>
          <a:stretch>
            <a:fillRect/>
          </a:stretch>
        </p:blipFill>
        <p:spPr>
          <a:xfrm>
            <a:off x="1909463" y="1153913"/>
            <a:ext cx="2256325" cy="1371025"/>
          </a:xfrm>
          <a:prstGeom prst="rect">
            <a:avLst/>
          </a:prstGeom>
          <a:noFill/>
          <a:ln>
            <a:noFill/>
          </a:ln>
        </p:spPr>
      </p:pic>
      <p:pic>
        <p:nvPicPr>
          <p:cNvPr id="281" name="Google Shape;281;p17"/>
          <p:cNvPicPr preferRelativeResize="0"/>
          <p:nvPr/>
        </p:nvPicPr>
        <p:blipFill>
          <a:blip r:embed="rId4">
            <a:alphaModFix/>
          </a:blip>
          <a:stretch>
            <a:fillRect/>
          </a:stretch>
        </p:blipFill>
        <p:spPr>
          <a:xfrm>
            <a:off x="1359650" y="2935375"/>
            <a:ext cx="3355975" cy="604975"/>
          </a:xfrm>
          <a:prstGeom prst="rect">
            <a:avLst/>
          </a:prstGeom>
          <a:noFill/>
          <a:ln>
            <a:noFill/>
          </a:ln>
        </p:spPr>
      </p:pic>
      <p:pic>
        <p:nvPicPr>
          <p:cNvPr id="282" name="Google Shape;282;p17"/>
          <p:cNvPicPr preferRelativeResize="0"/>
          <p:nvPr/>
        </p:nvPicPr>
        <p:blipFill>
          <a:blip r:embed="rId5">
            <a:alphaModFix/>
          </a:blip>
          <a:stretch>
            <a:fillRect/>
          </a:stretch>
        </p:blipFill>
        <p:spPr>
          <a:xfrm>
            <a:off x="576275" y="3569824"/>
            <a:ext cx="4882950" cy="1497475"/>
          </a:xfrm>
          <a:prstGeom prst="rect">
            <a:avLst/>
          </a:prstGeom>
          <a:noFill/>
          <a:ln>
            <a:noFill/>
          </a:ln>
        </p:spPr>
      </p:pic>
      <p:sp>
        <p:nvSpPr>
          <p:cNvPr id="283" name="Google Shape;283;p1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1000"/>
                                        <p:tgtEl>
                                          <p:spTgt spid="2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2"/>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“done” doesn’t really mean “DONE!” </a:t>
            </a:r>
            <a:endParaRPr/>
          </a:p>
        </p:txBody>
      </p:sp>
      <p:sp>
        <p:nvSpPr>
          <p:cNvPr id="604" name="Google Shape;604;p62"/>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
        <p:nvSpPr>
          <p:cNvPr id="605" name="Google Shape;605;p62"/>
          <p:cNvSpPr txBox="1"/>
          <p:nvPr/>
        </p:nvSpPr>
        <p:spPr>
          <a:xfrm>
            <a:off x="644600" y="1535775"/>
            <a:ext cx="4641300" cy="1595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X necessarily tested</a:t>
            </a:r>
            <a:endParaRPr sz="2400">
              <a:solidFill>
                <a:schemeClr val="dk1"/>
              </a:solidFill>
              <a:latin typeface="Barlow"/>
              <a:ea typeface="Barlow"/>
              <a:cs typeface="Barlow"/>
              <a:sym typeface="Barlow"/>
            </a:endParaRPr>
          </a:p>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Certainly X styled</a:t>
            </a:r>
            <a:endParaRPr sz="2400">
              <a:solidFill>
                <a:schemeClr val="dk1"/>
              </a:solidFill>
              <a:latin typeface="Barlow"/>
              <a:ea typeface="Barlow"/>
              <a:cs typeface="Barlow"/>
              <a:sym typeface="Barlow"/>
            </a:endParaRPr>
          </a:p>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X accepted by the product owner</a:t>
            </a:r>
            <a:endParaRPr sz="2400">
              <a:solidFill>
                <a:schemeClr val="dk1"/>
              </a:solidFill>
              <a:latin typeface="Barlow"/>
              <a:ea typeface="Barlow"/>
              <a:cs typeface="Barlow"/>
              <a:sym typeface="Barlow"/>
            </a:endParaRPr>
          </a:p>
        </p:txBody>
      </p:sp>
      <p:sp>
        <p:nvSpPr>
          <p:cNvPr id="606" name="Google Shape;606;p62"/>
          <p:cNvSpPr txBox="1"/>
          <p:nvPr>
            <p:ph type="title"/>
          </p:nvPr>
        </p:nvSpPr>
        <p:spPr>
          <a:xfrm>
            <a:off x="644600" y="3810950"/>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 just means developed!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0" name="Shape 610"/>
        <p:cNvGrpSpPr/>
        <p:nvPr/>
      </p:nvGrpSpPr>
      <p:grpSpPr>
        <a:xfrm>
          <a:off x="0" y="0"/>
          <a:ext cx="0" cy="0"/>
          <a:chOff x="0" y="0"/>
          <a:chExt cx="0" cy="0"/>
        </a:xfrm>
      </p:grpSpPr>
      <p:sp>
        <p:nvSpPr>
          <p:cNvPr id="611" name="Google Shape;611;p63"/>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12" name="Google Shape;612;p63"/>
          <p:cNvSpPr txBox="1"/>
          <p:nvPr/>
        </p:nvSpPr>
        <p:spPr>
          <a:xfrm>
            <a:off x="608250" y="627050"/>
            <a:ext cx="7924800" cy="4221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Complete each feature before moving on to the next</a:t>
            </a:r>
            <a:endParaRPr sz="2400">
              <a:solidFill>
                <a:schemeClr val="dk1"/>
              </a:solidFill>
              <a:latin typeface="Barlow"/>
              <a:ea typeface="Barlow"/>
              <a:cs typeface="Barlow"/>
              <a:sym typeface="Barlow"/>
            </a:endParaRPr>
          </a:p>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Multiple features can be developed in parallel - team situation</a:t>
            </a:r>
            <a:endParaRPr sz="2400">
              <a:solidFill>
                <a:schemeClr val="dk1"/>
              </a:solidFill>
              <a:latin typeface="Barlow"/>
              <a:ea typeface="Barlow"/>
              <a:cs typeface="Barlow"/>
              <a:sym typeface="Barlow"/>
            </a:endParaRPr>
          </a:p>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Within the work of each developer</a:t>
            </a:r>
            <a:endParaRPr sz="2400">
              <a:solidFill>
                <a:schemeClr val="dk1"/>
              </a:solidFill>
              <a:latin typeface="Barlow"/>
              <a:ea typeface="Barlow"/>
              <a:cs typeface="Barlow"/>
              <a:sym typeface="Barlow"/>
            </a:endParaRPr>
          </a:p>
          <a:p>
            <a:pPr indent="-381000" lvl="1" marL="9144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do not move on to a new feature until the last one is shippable</a:t>
            </a:r>
            <a:endParaRPr sz="2400">
              <a:solidFill>
                <a:schemeClr val="dk1"/>
              </a:solidFill>
              <a:latin typeface="Barlow"/>
              <a:ea typeface="Barlow"/>
              <a:cs typeface="Barlow"/>
              <a:sym typeface="Barlow"/>
            </a:endParaRPr>
          </a:p>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Shippable state at the end of the Sprint</a:t>
            </a:r>
            <a:endParaRPr sz="2400">
              <a:solidFill>
                <a:schemeClr val="dk1"/>
              </a:solidFill>
              <a:latin typeface="Barlow"/>
              <a:ea typeface="Barlow"/>
              <a:cs typeface="Barlow"/>
              <a:sym typeface="Barlow"/>
            </a:endParaRPr>
          </a:p>
          <a:p>
            <a:pPr indent="-381000" lvl="1" marL="914400" rtl="0" algn="l">
              <a:spcBef>
                <a:spcPts val="0"/>
              </a:spcBef>
              <a:spcAft>
                <a:spcPts val="0"/>
              </a:spcAft>
              <a:buClr>
                <a:schemeClr val="dk1"/>
              </a:buClr>
              <a:buSzPts val="2400"/>
              <a:buFont typeface="Barlow"/>
              <a:buChar char="○"/>
            </a:pPr>
            <a:r>
              <a:rPr i="1" lang="en" sz="2400">
                <a:solidFill>
                  <a:schemeClr val="dk1"/>
                </a:solidFill>
                <a:latin typeface="Barlow"/>
                <a:ea typeface="Barlow"/>
                <a:cs typeface="Barlow"/>
                <a:sym typeface="Barlow"/>
              </a:rPr>
              <a:t>not in a state where multiple features are 90% complete or untested</a:t>
            </a:r>
            <a:endParaRPr i="1" sz="2400">
              <a:solidFill>
                <a:schemeClr val="dk1"/>
              </a:solidFill>
              <a:latin typeface="Barlow"/>
              <a:ea typeface="Barlow"/>
              <a:cs typeface="Barlow"/>
              <a:sym typeface="Barlow"/>
            </a:endParaRPr>
          </a:p>
          <a:p>
            <a:pPr indent="0" lvl="0" marL="914400" rtl="0" algn="l">
              <a:spcBef>
                <a:spcPts val="0"/>
              </a:spcBef>
              <a:spcAft>
                <a:spcPts val="0"/>
              </a:spcAft>
              <a:buNone/>
            </a:pPr>
            <a:r>
              <a:t/>
            </a:r>
            <a:endParaRPr sz="2400">
              <a:solidFill>
                <a:schemeClr val="dk1"/>
              </a:solidFill>
              <a:latin typeface="Barlow"/>
              <a:ea typeface="Barlow"/>
              <a:cs typeface="Barlow"/>
              <a:sym typeface="Barlo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4"/>
          <p:cNvSpPr txBox="1"/>
          <p:nvPr>
            <p:ph idx="1" type="body"/>
          </p:nvPr>
        </p:nvSpPr>
        <p:spPr>
          <a:xfrm>
            <a:off x="2848475" y="1206425"/>
            <a:ext cx="3447000" cy="31641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latin typeface="Barlow"/>
                <a:ea typeface="Barlow"/>
                <a:cs typeface="Barlow"/>
                <a:sym typeface="Barlow"/>
              </a:rPr>
              <a:t>We should make sure that each feature is fully developed, tested, styled, and accepted by the product owner before counting it as “DONE!”. And if there’s any doubt about what activities should or shouldn’t be completed within the Sprint for each feature, “DONE!” should mean shippable — by Kelly Waters</a:t>
            </a:r>
            <a:br>
              <a:rPr b="1" lang="en" sz="1800">
                <a:latin typeface="Barlow"/>
                <a:ea typeface="Barlow"/>
                <a:cs typeface="Barlow"/>
                <a:sym typeface="Barlow"/>
              </a:rPr>
            </a:br>
            <a:br>
              <a:rPr b="1" lang="en" sz="1800">
                <a:latin typeface="Barlow"/>
                <a:ea typeface="Barlow"/>
                <a:cs typeface="Barlow"/>
                <a:sym typeface="Barlow"/>
              </a:rPr>
            </a:br>
            <a:endParaRPr b="1" sz="1800">
              <a:latin typeface="Barlow"/>
              <a:ea typeface="Barlow"/>
              <a:cs typeface="Barlow"/>
              <a:sym typeface="Barlow"/>
            </a:endParaRPr>
          </a:p>
        </p:txBody>
      </p:sp>
      <p:sp>
        <p:nvSpPr>
          <p:cNvPr id="618" name="Google Shape;618;p64"/>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5"/>
          <p:cNvSpPr txBox="1"/>
          <p:nvPr>
            <p:ph type="title"/>
          </p:nvPr>
        </p:nvSpPr>
        <p:spPr>
          <a:xfrm>
            <a:off x="395900" y="314350"/>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done means?</a:t>
            </a:r>
            <a:endParaRPr/>
          </a:p>
        </p:txBody>
      </p:sp>
      <p:sp>
        <p:nvSpPr>
          <p:cNvPr id="624" name="Google Shape;624;p65"/>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25" name="Google Shape;625;p65"/>
          <p:cNvSpPr txBox="1"/>
          <p:nvPr/>
        </p:nvSpPr>
        <p:spPr>
          <a:xfrm>
            <a:off x="644600" y="1154775"/>
            <a:ext cx="5371200" cy="2898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Monitoring is set up and working</a:t>
            </a:r>
            <a:endParaRPr sz="2000">
              <a:solidFill>
                <a:schemeClr val="dk1"/>
              </a:solidFill>
              <a:latin typeface="Barlow"/>
              <a:ea typeface="Barlow"/>
              <a:cs typeface="Barlow"/>
              <a:sym typeface="Barlow"/>
            </a:endParaRPr>
          </a:p>
          <a:p>
            <a:pPr indent="-355600" lvl="0" marL="457200" rtl="0" algn="l">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On-call schedule</a:t>
            </a:r>
            <a:endParaRPr sz="2000">
              <a:solidFill>
                <a:schemeClr val="dk1"/>
              </a:solidFill>
              <a:latin typeface="Barlow"/>
              <a:ea typeface="Barlow"/>
              <a:cs typeface="Barlow"/>
              <a:sym typeface="Barlow"/>
            </a:endParaRPr>
          </a:p>
          <a:p>
            <a:pPr indent="-355600" lvl="0" marL="457200" rtl="0" algn="l">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End users should be able to open a ticket to report a bug</a:t>
            </a:r>
            <a:endParaRPr sz="2000">
              <a:solidFill>
                <a:schemeClr val="dk1"/>
              </a:solidFill>
              <a:latin typeface="Barlow"/>
              <a:ea typeface="Barlow"/>
              <a:cs typeface="Barlow"/>
              <a:sym typeface="Barlow"/>
            </a:endParaRPr>
          </a:p>
          <a:p>
            <a:pPr indent="-355600" lvl="0" marL="457200" rtl="0" algn="l">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Software is well tested</a:t>
            </a:r>
            <a:endParaRPr sz="2000">
              <a:solidFill>
                <a:schemeClr val="dk1"/>
              </a:solidFill>
              <a:latin typeface="Barlow"/>
              <a:ea typeface="Barlow"/>
              <a:cs typeface="Barlow"/>
              <a:sym typeface="Barlow"/>
            </a:endParaRPr>
          </a:p>
          <a:p>
            <a:pPr indent="-355600" lvl="0" marL="457200" rtl="0" algn="l">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Scale up to handle high load</a:t>
            </a:r>
            <a:endParaRPr sz="2000">
              <a:solidFill>
                <a:schemeClr val="dk1"/>
              </a:solidFill>
              <a:latin typeface="Barlow"/>
              <a:ea typeface="Barlow"/>
              <a:cs typeface="Barlow"/>
              <a:sym typeface="Barlow"/>
            </a:endParaRPr>
          </a:p>
          <a:p>
            <a:pPr indent="-355600" lvl="0" marL="457200" rtl="0" algn="l">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Software is secure </a:t>
            </a:r>
            <a:endParaRPr sz="2000">
              <a:solidFill>
                <a:schemeClr val="dk1"/>
              </a:solidFill>
              <a:latin typeface="Barlow"/>
              <a:ea typeface="Barlow"/>
              <a:cs typeface="Barlow"/>
              <a:sym typeface="Barlow"/>
            </a:endParaRPr>
          </a:p>
        </p:txBody>
      </p:sp>
      <p:sp>
        <p:nvSpPr>
          <p:cNvPr id="626" name="Google Shape;626;p65"/>
          <p:cNvSpPr txBox="1"/>
          <p:nvPr>
            <p:ph type="title"/>
          </p:nvPr>
        </p:nvSpPr>
        <p:spPr>
          <a:xfrm>
            <a:off x="644600" y="3810950"/>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0000"/>
                </a:solidFill>
              </a:rPr>
              <a:t>DONE means shippable and functional.</a:t>
            </a:r>
            <a:endParaRPr sz="240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6"/>
          <p:cNvSpPr txBox="1"/>
          <p:nvPr/>
        </p:nvSpPr>
        <p:spPr>
          <a:xfrm>
            <a:off x="3280575" y="2817100"/>
            <a:ext cx="2817000" cy="745200"/>
          </a:xfrm>
          <a:prstGeom prst="rect">
            <a:avLst/>
          </a:prstGeom>
          <a:noFill/>
          <a:ln>
            <a:noFill/>
          </a:ln>
        </p:spPr>
        <p:txBody>
          <a:bodyPr anchorCtr="0" anchor="t" bIns="91425" lIns="91425" spcFirstLastPara="1" rIns="91425" wrap="square" tIns="91425">
            <a:noAutofit/>
          </a:bodyPr>
          <a:lstStyle/>
          <a:p>
            <a:pPr indent="-76200" lvl="0" marL="0" rtl="0" algn="l">
              <a:lnSpc>
                <a:spcPct val="158000"/>
              </a:lnSpc>
              <a:spcBef>
                <a:spcPts val="500"/>
              </a:spcBef>
              <a:spcAft>
                <a:spcPts val="0"/>
              </a:spcAft>
              <a:buClr>
                <a:schemeClr val="dk1"/>
              </a:buClr>
              <a:buSzPts val="1100"/>
              <a:buFont typeface="Arial"/>
              <a:buNone/>
            </a:pPr>
            <a:r>
              <a:rPr i="1" lang="en" sz="1800">
                <a:solidFill>
                  <a:srgbClr val="FFFFFF"/>
                </a:solidFill>
                <a:latin typeface="Miriam Libre"/>
                <a:ea typeface="Miriam Libre"/>
                <a:cs typeface="Miriam Libre"/>
                <a:sym typeface="Miriam Libre"/>
              </a:rPr>
              <a:t>“Continuous is more often than you think” — Mike Roberts</a:t>
            </a:r>
            <a:endParaRPr>
              <a:latin typeface="Barlow Light"/>
              <a:ea typeface="Barlow Light"/>
              <a:cs typeface="Barlow Light"/>
              <a:sym typeface="Barlow Light"/>
            </a:endParaRPr>
          </a:p>
        </p:txBody>
      </p:sp>
      <p:sp>
        <p:nvSpPr>
          <p:cNvPr id="632" name="Google Shape;632;p66"/>
          <p:cNvSpPr txBox="1"/>
          <p:nvPr>
            <p:ph type="ctrTitle"/>
          </p:nvPr>
        </p:nvSpPr>
        <p:spPr>
          <a:xfrm>
            <a:off x="2122500" y="1591975"/>
            <a:ext cx="4899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6" name="Shape 636"/>
        <p:cNvGrpSpPr/>
        <p:nvPr/>
      </p:nvGrpSpPr>
      <p:grpSpPr>
        <a:xfrm>
          <a:off x="0" y="0"/>
          <a:ext cx="0" cy="0"/>
          <a:chOff x="0" y="0"/>
          <a:chExt cx="0" cy="0"/>
        </a:xfrm>
      </p:grpSpPr>
      <p:sp>
        <p:nvSpPr>
          <p:cNvPr id="637" name="Google Shape;637;p67"/>
          <p:cNvSpPr txBox="1"/>
          <p:nvPr>
            <p:ph idx="4294967295" type="ctrTitle"/>
          </p:nvPr>
        </p:nvSpPr>
        <p:spPr>
          <a:xfrm>
            <a:off x="685800" y="440350"/>
            <a:ext cx="4863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THANKS!</a:t>
            </a:r>
            <a:endParaRPr sz="6000"/>
          </a:p>
        </p:txBody>
      </p:sp>
      <p:sp>
        <p:nvSpPr>
          <p:cNvPr id="638" name="Google Shape;638;p67"/>
          <p:cNvSpPr txBox="1"/>
          <p:nvPr>
            <p:ph idx="4294967295" type="subTitle"/>
          </p:nvPr>
        </p:nvSpPr>
        <p:spPr>
          <a:xfrm>
            <a:off x="685800" y="1639925"/>
            <a:ext cx="48639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3600"/>
              <a:t>Any questions?</a:t>
            </a:r>
            <a:endParaRPr b="1" sz="3600"/>
          </a:p>
        </p:txBody>
      </p:sp>
      <p:sp>
        <p:nvSpPr>
          <p:cNvPr id="639" name="Google Shape;639;p67"/>
          <p:cNvSpPr txBox="1"/>
          <p:nvPr>
            <p:ph idx="4294967295" type="body"/>
          </p:nvPr>
        </p:nvSpPr>
        <p:spPr>
          <a:xfrm>
            <a:off x="685800" y="2464406"/>
            <a:ext cx="4863900" cy="246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can find me at:</a:t>
            </a:r>
            <a:endParaRPr/>
          </a:p>
          <a:p>
            <a:pPr indent="-342900" lvl="0" marL="457200" rtl="0" algn="l">
              <a:spcBef>
                <a:spcPts val="600"/>
              </a:spcBef>
              <a:spcAft>
                <a:spcPts val="0"/>
              </a:spcAft>
              <a:buSzPts val="1800"/>
              <a:buChar char="-"/>
            </a:pPr>
            <a:r>
              <a:rPr lang="en" sz="1800" u="sng">
                <a:solidFill>
                  <a:schemeClr val="hlink"/>
                </a:solidFill>
                <a:hlinkClick r:id="rId4"/>
              </a:rPr>
              <a:t>warren.veerasingam@gmail.com</a:t>
            </a:r>
            <a:endParaRPr sz="1800"/>
          </a:p>
          <a:p>
            <a:pPr indent="-342900" lvl="0" marL="457200" rtl="0" algn="l">
              <a:spcBef>
                <a:spcPts val="0"/>
              </a:spcBef>
              <a:spcAft>
                <a:spcPts val="0"/>
              </a:spcAft>
              <a:buSzPts val="1800"/>
              <a:buChar char="-"/>
            </a:pPr>
            <a:r>
              <a:rPr lang="en" sz="1800"/>
              <a:t>At my desk</a:t>
            </a:r>
            <a:endParaRPr sz="18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40" name="Google Shape;640;p6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8"/>
          <p:cNvSpPr txBox="1"/>
          <p:nvPr>
            <p:ph idx="1" type="body"/>
          </p:nvPr>
        </p:nvSpPr>
        <p:spPr>
          <a:xfrm>
            <a:off x="457200" y="1672300"/>
            <a:ext cx="2494200" cy="85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Change</a:t>
            </a:r>
            <a:endParaRPr b="1"/>
          </a:p>
          <a:p>
            <a:pPr indent="0" lvl="0" marL="0" rtl="0" algn="l">
              <a:spcBef>
                <a:spcPts val="600"/>
              </a:spcBef>
              <a:spcAft>
                <a:spcPts val="0"/>
              </a:spcAft>
              <a:buNone/>
            </a:pPr>
            <a:r>
              <a:t/>
            </a:r>
            <a:endParaRPr/>
          </a:p>
        </p:txBody>
      </p:sp>
      <p:sp>
        <p:nvSpPr>
          <p:cNvPr id="289" name="Google Shape;289;p18"/>
          <p:cNvSpPr txBox="1"/>
          <p:nvPr>
            <p:ph type="title"/>
          </p:nvPr>
        </p:nvSpPr>
        <p:spPr>
          <a:xfrm>
            <a:off x="212000" y="586975"/>
            <a:ext cx="715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Every commit -&gt; Source Control</a:t>
            </a:r>
            <a:endParaRPr/>
          </a:p>
        </p:txBody>
      </p:sp>
      <p:sp>
        <p:nvSpPr>
          <p:cNvPr id="290" name="Google Shape;290;p18"/>
          <p:cNvSpPr txBox="1"/>
          <p:nvPr>
            <p:ph idx="2" type="body"/>
          </p:nvPr>
        </p:nvSpPr>
        <p:spPr>
          <a:xfrm>
            <a:off x="3101650" y="1672300"/>
            <a:ext cx="2494200" cy="727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Release Candidate</a:t>
            </a:r>
            <a:endParaRPr b="1"/>
          </a:p>
          <a:p>
            <a:pPr indent="0" lvl="0" marL="0" rtl="0" algn="l">
              <a:spcBef>
                <a:spcPts val="600"/>
              </a:spcBef>
              <a:spcAft>
                <a:spcPts val="0"/>
              </a:spcAft>
              <a:buNone/>
            </a:pPr>
            <a:r>
              <a:t/>
            </a:r>
            <a:endParaRPr/>
          </a:p>
        </p:txBody>
      </p:sp>
      <p:pic>
        <p:nvPicPr>
          <p:cNvPr id="291" name="Google Shape;291;p18"/>
          <p:cNvPicPr preferRelativeResize="0"/>
          <p:nvPr/>
        </p:nvPicPr>
        <p:blipFill>
          <a:blip r:embed="rId3">
            <a:alphaModFix/>
          </a:blip>
          <a:stretch>
            <a:fillRect/>
          </a:stretch>
        </p:blipFill>
        <p:spPr>
          <a:xfrm>
            <a:off x="212000" y="3163975"/>
            <a:ext cx="5469424" cy="1103475"/>
          </a:xfrm>
          <a:prstGeom prst="rect">
            <a:avLst/>
          </a:prstGeom>
          <a:noFill/>
          <a:ln>
            <a:noFill/>
          </a:ln>
        </p:spPr>
      </p:pic>
      <p:sp>
        <p:nvSpPr>
          <p:cNvPr id="292" name="Google Shape;292;p1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9"/>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Deploying through the pipeline</a:t>
            </a:r>
            <a:endParaRPr/>
          </a:p>
        </p:txBody>
      </p:sp>
      <p:sp>
        <p:nvSpPr>
          <p:cNvPr id="298" name="Google Shape;298;p19"/>
          <p:cNvSpPr/>
          <p:nvPr/>
        </p:nvSpPr>
        <p:spPr>
          <a:xfrm>
            <a:off x="363900" y="1753750"/>
            <a:ext cx="2140200" cy="2313300"/>
          </a:xfrm>
          <a:prstGeom prst="homePlate">
            <a:avLst>
              <a:gd fmla="val 30129" name="adj"/>
            </a:avLst>
          </a:prstGeom>
          <a:solidFill>
            <a:srgbClr val="8184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arlow Light"/>
                <a:ea typeface="Barlow Light"/>
                <a:cs typeface="Barlow Light"/>
                <a:sym typeface="Barlow Light"/>
              </a:rPr>
              <a:t>BUILD</a:t>
            </a:r>
            <a:endParaRPr>
              <a:solidFill>
                <a:srgbClr val="FFFFFF"/>
              </a:solidFill>
              <a:latin typeface="Barlow Light"/>
              <a:ea typeface="Barlow Light"/>
              <a:cs typeface="Barlow Light"/>
              <a:sym typeface="Barlow Light"/>
            </a:endParaRPr>
          </a:p>
        </p:txBody>
      </p:sp>
      <p:sp>
        <p:nvSpPr>
          <p:cNvPr id="299" name="Google Shape;299;p19"/>
          <p:cNvSpPr/>
          <p:nvPr/>
        </p:nvSpPr>
        <p:spPr>
          <a:xfrm>
            <a:off x="1942900" y="1753750"/>
            <a:ext cx="2223900" cy="2313300"/>
          </a:xfrm>
          <a:prstGeom prst="chevron">
            <a:avLst>
              <a:gd fmla="val 29853" name="adj"/>
            </a:avLst>
          </a:prstGeom>
          <a:solidFill>
            <a:srgbClr val="6463B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Barlow Light"/>
                <a:ea typeface="Barlow Light"/>
                <a:cs typeface="Barlow Light"/>
                <a:sym typeface="Barlow Light"/>
              </a:rPr>
              <a:t>INSTALL</a:t>
            </a:r>
            <a:endParaRPr>
              <a:solidFill>
                <a:srgbClr val="FFFFFF"/>
              </a:solidFill>
              <a:latin typeface="Barlow Light"/>
              <a:ea typeface="Barlow Light"/>
              <a:cs typeface="Barlow Light"/>
              <a:sym typeface="Barlow Light"/>
            </a:endParaRPr>
          </a:p>
        </p:txBody>
      </p:sp>
      <p:sp>
        <p:nvSpPr>
          <p:cNvPr id="300" name="Google Shape;300;p19"/>
          <p:cNvSpPr/>
          <p:nvPr/>
        </p:nvSpPr>
        <p:spPr>
          <a:xfrm>
            <a:off x="3596351" y="1753750"/>
            <a:ext cx="2223900" cy="2313300"/>
          </a:xfrm>
          <a:prstGeom prst="chevron">
            <a:avLst>
              <a:gd fmla="val 29853" name="adj"/>
            </a:avLst>
          </a:prstGeom>
          <a:solidFill>
            <a:srgbClr val="4F4A9E"/>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Barlow Light"/>
                <a:ea typeface="Barlow Light"/>
                <a:cs typeface="Barlow Light"/>
                <a:sym typeface="Barlow Light"/>
              </a:rPr>
              <a:t>CONFIG</a:t>
            </a:r>
            <a:endParaRPr>
              <a:solidFill>
                <a:srgbClr val="FFFFFF"/>
              </a:solidFill>
              <a:latin typeface="Barlow Light"/>
              <a:ea typeface="Barlow Light"/>
              <a:cs typeface="Barlow Light"/>
              <a:sym typeface="Barlow Light"/>
            </a:endParaRPr>
          </a:p>
        </p:txBody>
      </p:sp>
      <p:sp>
        <p:nvSpPr>
          <p:cNvPr id="301" name="Google Shape;301;p19"/>
          <p:cNvSpPr txBox="1"/>
          <p:nvPr/>
        </p:nvSpPr>
        <p:spPr>
          <a:xfrm>
            <a:off x="457200" y="4363375"/>
            <a:ext cx="5380200" cy="6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A5B0FE"/>
                </a:solidFill>
                <a:latin typeface="Miriam Libre"/>
                <a:ea typeface="Miriam Libre"/>
                <a:cs typeface="Miriam Libre"/>
                <a:sym typeface="Miriam Libre"/>
              </a:rPr>
              <a:t>3 Main Phases</a:t>
            </a:r>
            <a:endParaRPr sz="3000">
              <a:solidFill>
                <a:srgbClr val="A5B0FE"/>
              </a:solidFill>
              <a:latin typeface="Miriam Libre"/>
              <a:ea typeface="Miriam Libre"/>
              <a:cs typeface="Miriam Libre"/>
              <a:sym typeface="Miriam Libre"/>
            </a:endParaRPr>
          </a:p>
        </p:txBody>
      </p:sp>
      <p:sp>
        <p:nvSpPr>
          <p:cNvPr id="302" name="Google Shape;302;p1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type="title"/>
          </p:nvPr>
        </p:nvSpPr>
        <p:spPr>
          <a:xfrm>
            <a:off x="457200" y="2821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Repeatable Process</a:t>
            </a:r>
            <a:endParaRPr/>
          </a:p>
        </p:txBody>
      </p:sp>
      <p:sp>
        <p:nvSpPr>
          <p:cNvPr id="308" name="Google Shape;308;p20"/>
          <p:cNvSpPr txBox="1"/>
          <p:nvPr>
            <p:ph idx="1" type="body"/>
          </p:nvPr>
        </p:nvSpPr>
        <p:spPr>
          <a:xfrm>
            <a:off x="457200" y="1126075"/>
            <a:ext cx="5094900" cy="121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latin typeface="Barlow"/>
                <a:ea typeface="Barlow"/>
                <a:cs typeface="Barlow"/>
                <a:sym typeface="Barlow"/>
              </a:rPr>
              <a:t>Building the infrastructure</a:t>
            </a:r>
            <a:endParaRPr b="1" sz="2000">
              <a:latin typeface="Barlow"/>
              <a:ea typeface="Barlow"/>
              <a:cs typeface="Barlow"/>
              <a:sym typeface="Barlow"/>
            </a:endParaRPr>
          </a:p>
          <a:p>
            <a:pPr indent="0" lvl="0" marL="0" rtl="0" algn="l">
              <a:spcBef>
                <a:spcPts val="600"/>
              </a:spcBef>
              <a:spcAft>
                <a:spcPts val="0"/>
              </a:spcAft>
              <a:buNone/>
            </a:pPr>
            <a:r>
              <a:rPr lang="en" sz="1800"/>
              <a:t>P</a:t>
            </a:r>
            <a:r>
              <a:rPr lang="en" sz="1800"/>
              <a:t>rovisioning and managing the environment in which your software will run</a:t>
            </a:r>
            <a:endParaRPr sz="18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09" name="Google Shape;309;p20"/>
          <p:cNvSpPr txBox="1"/>
          <p:nvPr>
            <p:ph idx="1" type="body"/>
          </p:nvPr>
        </p:nvSpPr>
        <p:spPr>
          <a:xfrm>
            <a:off x="426150" y="2404675"/>
            <a:ext cx="6207300" cy="121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latin typeface="Barlow"/>
                <a:ea typeface="Barlow"/>
                <a:cs typeface="Barlow"/>
                <a:sym typeface="Barlow"/>
              </a:rPr>
              <a:t>Installing the software and its dependencies</a:t>
            </a:r>
            <a:endParaRPr b="1" sz="2000">
              <a:latin typeface="Barlow"/>
              <a:ea typeface="Barlow"/>
              <a:cs typeface="Barlow"/>
              <a:sym typeface="Barlow"/>
            </a:endParaRPr>
          </a:p>
          <a:p>
            <a:pPr indent="0" lvl="0" marL="0" rtl="0" algn="l">
              <a:spcBef>
                <a:spcPts val="600"/>
              </a:spcBef>
              <a:spcAft>
                <a:spcPts val="0"/>
              </a:spcAft>
              <a:buNone/>
            </a:pPr>
            <a:r>
              <a:rPr lang="en" sz="1800"/>
              <a:t>Installing the correct version of the software into the infrastructure</a:t>
            </a:r>
            <a:endParaRPr sz="18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10" name="Google Shape;310;p20"/>
          <p:cNvSpPr txBox="1"/>
          <p:nvPr>
            <p:ph idx="1" type="body"/>
          </p:nvPr>
        </p:nvSpPr>
        <p:spPr>
          <a:xfrm>
            <a:off x="426150" y="3659275"/>
            <a:ext cx="5579700" cy="121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latin typeface="Barlow"/>
                <a:ea typeface="Barlow"/>
                <a:cs typeface="Barlow"/>
                <a:sym typeface="Barlow"/>
              </a:rPr>
              <a:t>Setting up configuration for software</a:t>
            </a:r>
            <a:endParaRPr b="1" sz="2000">
              <a:latin typeface="Barlow"/>
              <a:ea typeface="Barlow"/>
              <a:cs typeface="Barlow"/>
              <a:sym typeface="Barlow"/>
            </a:endParaRPr>
          </a:p>
          <a:p>
            <a:pPr indent="0" lvl="0" marL="0" rtl="0" algn="l">
              <a:spcBef>
                <a:spcPts val="600"/>
              </a:spcBef>
              <a:spcAft>
                <a:spcPts val="0"/>
              </a:spcAft>
              <a:buNone/>
            </a:pPr>
            <a:r>
              <a:rPr lang="en" sz="1800"/>
              <a:t> Configuring your software and database, including any data or state it requires</a:t>
            </a:r>
            <a:endParaRPr sz="18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11" name="Google Shape;311;p2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21"/>
          <p:cNvSpPr txBox="1"/>
          <p:nvPr>
            <p:ph idx="4294967295" type="title"/>
          </p:nvPr>
        </p:nvSpPr>
        <p:spPr>
          <a:xfrm>
            <a:off x="457200" y="1729975"/>
            <a:ext cx="35379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t>The key in such a transition to continuous delivery is to expect things to get worse before you’ll be able to make them better.” — Matthias Marscha</a:t>
            </a:r>
            <a:endParaRPr b="1" sz="1800"/>
          </a:p>
        </p:txBody>
      </p:sp>
      <p:pic>
        <p:nvPicPr>
          <p:cNvPr id="317" name="Google Shape;317;p21"/>
          <p:cNvPicPr preferRelativeResize="0"/>
          <p:nvPr/>
        </p:nvPicPr>
        <p:blipFill>
          <a:blip r:embed="rId4">
            <a:alphaModFix/>
          </a:blip>
          <a:stretch>
            <a:fillRect/>
          </a:stretch>
        </p:blipFill>
        <p:spPr>
          <a:xfrm>
            <a:off x="977975" y="2663975"/>
            <a:ext cx="2324100" cy="1885950"/>
          </a:xfrm>
          <a:prstGeom prst="rect">
            <a:avLst/>
          </a:prstGeom>
          <a:noFill/>
          <a:ln>
            <a:noFill/>
          </a:ln>
        </p:spPr>
      </p:pic>
      <p:sp>
        <p:nvSpPr>
          <p:cNvPr id="318" name="Google Shape;318;p2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